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3" r:id="rId5"/>
    <p:sldId id="260" r:id="rId6"/>
    <p:sldId id="262" r:id="rId7"/>
    <p:sldId id="271" r:id="rId8"/>
    <p:sldId id="265" r:id="rId9"/>
    <p:sldId id="264" r:id="rId10"/>
    <p:sldId id="266" r:id="rId11"/>
    <p:sldId id="269" r:id="rId12"/>
    <p:sldId id="270" r:id="rId13"/>
    <p:sldId id="272" r:id="rId14"/>
    <p:sldId id="273" r:id="rId15"/>
    <p:sldId id="261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B2B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80" autoAdjust="0"/>
  </p:normalViewPr>
  <p:slideViewPr>
    <p:cSldViewPr snapToGrid="0">
      <p:cViewPr varScale="1">
        <p:scale>
          <a:sx n="90" d="100"/>
          <a:sy n="90" d="100"/>
        </p:scale>
        <p:origin x="13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18593-3743-4193-B29C-D6E6F8007EB4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9B6F9-0210-435F-8464-12D197793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발표자 </a:t>
            </a:r>
            <a:r>
              <a:rPr lang="ko-KR" altLang="en-US" dirty="0" err="1"/>
              <a:t>김민성입니다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E04E2D8-82CD-4CD4-96BD-28A78FDFB25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31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대응쌍을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행렬을 추정할 수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67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호모그래피</a:t>
            </a:r>
            <a:r>
              <a:rPr lang="ko-KR" altLang="en-US" dirty="0" smtClean="0"/>
              <a:t> 추정을 통해 이제 아웃라이어를 걸러내는 과정이 진행된다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en-US" altLang="ko-KR" dirty="0" err="1" smtClean="0"/>
              <a:t>Ransac</a:t>
            </a:r>
            <a:r>
              <a:rPr lang="ko-KR" altLang="en-US" dirty="0" smtClean="0"/>
              <a:t>은 매칭된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중에서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쌍이 선택되고 </a:t>
            </a:r>
            <a:r>
              <a:rPr lang="ko-KR" altLang="en-US" dirty="0" err="1" smtClean="0"/>
              <a:t>그쌍의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행렬이 추정된다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일단 매칭된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중에서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쌍이 선택되고 </a:t>
            </a:r>
            <a:r>
              <a:rPr lang="ko-KR" altLang="en-US" dirty="0" err="1" smtClean="0"/>
              <a:t>그쌍의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행렬이 추정된다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173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추정된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행렬은 두 평면의 관계를 가지고 있으므로 </a:t>
            </a:r>
            <a:r>
              <a:rPr lang="ko-KR" altLang="en-US" dirty="0" err="1" smtClean="0"/>
              <a:t>첫번재</a:t>
            </a:r>
            <a:r>
              <a:rPr lang="ko-KR" altLang="en-US" dirty="0" smtClean="0"/>
              <a:t> 이미지의 </a:t>
            </a:r>
            <a:r>
              <a:rPr lang="ko-KR" altLang="en-US" dirty="0" err="1" smtClean="0"/>
              <a:t>특징점에</a:t>
            </a:r>
            <a:r>
              <a:rPr lang="ko-KR" altLang="en-US" dirty="0" smtClean="0"/>
              <a:t> 행렬 곱을 해줌으로써 두번째 이미지에서 </a:t>
            </a:r>
            <a:r>
              <a:rPr lang="ko-KR" altLang="en-US" dirty="0" err="1" smtClean="0"/>
              <a:t>특징점들의</a:t>
            </a:r>
            <a:r>
              <a:rPr lang="ko-KR" altLang="en-US" dirty="0" smtClean="0"/>
              <a:t> 위치를 예측할 수 있게 됩니다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876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이때 실제 두번째 </a:t>
            </a:r>
            <a:r>
              <a:rPr lang="ko-KR" altLang="en-US" dirty="0" err="1" smtClean="0"/>
              <a:t>특징점과</a:t>
            </a:r>
            <a:r>
              <a:rPr lang="ko-KR" altLang="en-US" dirty="0" smtClean="0"/>
              <a:t> 예측한 특징점들과의 거리를 통해 </a:t>
            </a:r>
            <a:r>
              <a:rPr lang="ko-KR" altLang="en-US" dirty="0" err="1" smtClean="0"/>
              <a:t>인라이어</a:t>
            </a:r>
            <a:r>
              <a:rPr lang="ko-KR" altLang="en-US" baseline="0" dirty="0" smtClean="0"/>
              <a:t> 및 아웃라이어를 </a:t>
            </a:r>
            <a:r>
              <a:rPr lang="ko-KR" altLang="en-US" baseline="0" dirty="0" err="1" smtClean="0"/>
              <a:t>결정하게되고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ko-KR" altLang="en-US" baseline="0" dirty="0" smtClean="0"/>
              <a:t>지정한 </a:t>
            </a:r>
            <a:r>
              <a:rPr lang="ko-KR" altLang="en-US" baseline="0" dirty="0" err="1" smtClean="0"/>
              <a:t>인라이어의</a:t>
            </a:r>
            <a:r>
              <a:rPr lang="ko-KR" altLang="en-US" baseline="0" dirty="0" smtClean="0"/>
              <a:t> 최소 수 보다 높은 경우 </a:t>
            </a:r>
            <a:r>
              <a:rPr lang="ko-KR" altLang="en-US" baseline="0" dirty="0" err="1" smtClean="0"/>
              <a:t>인라이어의</a:t>
            </a:r>
            <a:r>
              <a:rPr lang="ko-KR" altLang="en-US" baseline="0" dirty="0" smtClean="0"/>
              <a:t> 요소를 가지고 다시 </a:t>
            </a:r>
            <a:r>
              <a:rPr lang="ko-KR" altLang="en-US" baseline="0" dirty="0" err="1" smtClean="0"/>
              <a:t>호모그래피</a:t>
            </a:r>
            <a:r>
              <a:rPr lang="ko-KR" altLang="en-US" baseline="0" dirty="0" smtClean="0"/>
              <a:t> 행렬을 추정한 후 오차가 지정한 임계보다 적을 경우 </a:t>
            </a:r>
            <a:r>
              <a:rPr lang="ko-KR" altLang="en-US" baseline="0" dirty="0" err="1" smtClean="0"/>
              <a:t>호모그래피</a:t>
            </a:r>
            <a:r>
              <a:rPr lang="ko-KR" altLang="en-US" baseline="0" dirty="0" smtClean="0"/>
              <a:t> 행렬은 후보에 속하게 되고</a:t>
            </a:r>
            <a:endParaRPr lang="en-US" altLang="ko-KR" baseline="0" dirty="0" smtClean="0"/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ko-KR" altLang="en-US" baseline="0" dirty="0" smtClean="0"/>
              <a:t>다시 </a:t>
            </a:r>
            <a:r>
              <a:rPr lang="ko-KR" altLang="en-US" baseline="0" dirty="0" err="1" smtClean="0"/>
              <a:t>호모그래피</a:t>
            </a:r>
            <a:r>
              <a:rPr lang="ko-KR" altLang="en-US" baseline="0" dirty="0" smtClean="0"/>
              <a:t> 행렬을 추정하여 아까의 동작을 반복하게 된다</a:t>
            </a:r>
            <a:r>
              <a:rPr lang="en-US" altLang="ko-KR" baseline="0" dirty="0" smtClean="0"/>
              <a:t>.</a:t>
            </a:r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ko-KR" altLang="en-US" baseline="0" dirty="0" smtClean="0"/>
              <a:t>그 후 </a:t>
            </a:r>
            <a:r>
              <a:rPr lang="ko-KR" altLang="en-US" baseline="0" dirty="0" err="1" smtClean="0"/>
              <a:t>호모그래피</a:t>
            </a:r>
            <a:r>
              <a:rPr lang="ko-KR" altLang="en-US" baseline="0" dirty="0" smtClean="0"/>
              <a:t> 행렬의 </a:t>
            </a:r>
            <a:r>
              <a:rPr lang="ko-KR" altLang="en-US" baseline="0" dirty="0" err="1" smtClean="0"/>
              <a:t>후보중에서</a:t>
            </a:r>
            <a:r>
              <a:rPr lang="ko-KR" altLang="en-US" baseline="0" dirty="0" smtClean="0"/>
              <a:t> 가장 </a:t>
            </a:r>
            <a:r>
              <a:rPr lang="ko-KR" altLang="en-US" baseline="0" dirty="0" err="1" smtClean="0"/>
              <a:t>좋은것을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선택하게된다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03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그래서 다음과 같이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행렬을 사용한다면 두</a:t>
            </a:r>
            <a:r>
              <a:rPr lang="ko-KR" altLang="en-US" baseline="0" dirty="0" smtClean="0"/>
              <a:t> 이미지를 파노라마 또는 이미지 </a:t>
            </a:r>
            <a:r>
              <a:rPr lang="ko-KR" altLang="en-US" baseline="0" dirty="0" err="1" smtClean="0"/>
              <a:t>스티칭</a:t>
            </a:r>
            <a:r>
              <a:rPr lang="ko-KR" altLang="en-US" baseline="0" dirty="0" smtClean="0"/>
              <a:t> 작업을 수행할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147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그래서 다음과 같이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행렬을 사용한다면 두</a:t>
            </a:r>
            <a:r>
              <a:rPr lang="ko-KR" altLang="en-US" baseline="0" dirty="0" smtClean="0"/>
              <a:t> 이미지를 파노라마 또는 이미지 </a:t>
            </a:r>
            <a:r>
              <a:rPr lang="ko-KR" altLang="en-US" baseline="0" dirty="0" err="1" smtClean="0"/>
              <a:t>스티칭</a:t>
            </a:r>
            <a:r>
              <a:rPr lang="ko-KR" altLang="en-US" baseline="0" dirty="0" smtClean="0"/>
              <a:t> 작업을 수행할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88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09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센서를 </a:t>
            </a:r>
            <a:r>
              <a:rPr lang="ko-KR" altLang="en-US" dirty="0" err="1" smtClean="0"/>
              <a:t>비전센서로</a:t>
            </a:r>
            <a:r>
              <a:rPr lang="ko-KR" altLang="en-US" dirty="0" smtClean="0"/>
              <a:t> 바꾸면 비전에이전트의 정의가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79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단순히 입력 영상이 들어왔을 경우 </a:t>
            </a:r>
            <a:r>
              <a:rPr lang="ko-KR" altLang="en-US" dirty="0" err="1" smtClean="0"/>
              <a:t>출력만을</a:t>
            </a:r>
            <a:r>
              <a:rPr lang="ko-KR" altLang="en-US" dirty="0" smtClean="0"/>
              <a:t> 내보내는 상호작용이 없는 것이 비전 프로그램이다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하지만 비전 에이전트는 환경과의 상호작용을 통해 인식과 행동을 진행한다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en-US" altLang="ko-KR" dirty="0" smtClean="0"/>
              <a:t>6</a:t>
            </a:r>
            <a:r>
              <a:rPr lang="ko-KR" altLang="en-US" dirty="0" smtClean="0"/>
              <a:t>장에서는 </a:t>
            </a:r>
            <a:r>
              <a:rPr lang="ko-KR" altLang="en-US" dirty="0" err="1" smtClean="0"/>
              <a:t>환경대신</a:t>
            </a:r>
            <a:r>
              <a:rPr lang="ko-KR" altLang="en-US" dirty="0" smtClean="0"/>
              <a:t> 사용자 인터페이스를</a:t>
            </a:r>
            <a:r>
              <a:rPr lang="ko-KR" altLang="en-US" baseline="0" dirty="0" smtClean="0"/>
              <a:t> 사용하여</a:t>
            </a:r>
            <a:r>
              <a:rPr lang="ko-KR" altLang="en-US" dirty="0" smtClean="0"/>
              <a:t> 영상 획득 </a:t>
            </a:r>
            <a:r>
              <a:rPr lang="ko-KR" altLang="en-US" baseline="0" dirty="0" smtClean="0"/>
              <a:t>후 </a:t>
            </a:r>
            <a:r>
              <a:rPr lang="ko-KR" altLang="en-US" dirty="0" smtClean="0"/>
              <a:t>처리결과에 따라 적절한 행위를 하는 비전 에이전트에 대해서 실습을 진행해볼것이다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734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64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호모그래피</a:t>
            </a:r>
            <a:r>
              <a:rPr lang="ko-KR" altLang="en-US" dirty="0" smtClean="0"/>
              <a:t> 추정입니다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9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 smtClean="0"/>
              <a:t>Pyqt</a:t>
            </a:r>
            <a:r>
              <a:rPr lang="ko-KR" altLang="en-US" dirty="0" smtClean="0"/>
              <a:t>라는 간단한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프로그램을 통해서 주파수를 이용하여 버튼을 누를 경우에 피아노의 건반을 누르는 것처럼 동작하도록 구성을 진행해보았다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867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여기서는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배게라는</a:t>
            </a:r>
            <a:r>
              <a:rPr lang="ko-KR" altLang="en-US" baseline="0" dirty="0" smtClean="0"/>
              <a:t> 물체를 </a:t>
            </a:r>
            <a:r>
              <a:rPr lang="ko-KR" altLang="en-US" baseline="0" dirty="0" err="1" smtClean="0"/>
              <a:t>책상위의</a:t>
            </a:r>
            <a:r>
              <a:rPr lang="ko-KR" altLang="en-US" baseline="0" dirty="0" smtClean="0"/>
              <a:t> 이미지에서 </a:t>
            </a:r>
            <a:r>
              <a:rPr lang="ko-KR" altLang="en-US" baseline="0" dirty="0" err="1" smtClean="0"/>
              <a:t>매칭을</a:t>
            </a:r>
            <a:r>
              <a:rPr lang="ko-KR" altLang="en-US" baseline="0" dirty="0" smtClean="0"/>
              <a:t> 통해서 검출하도록 실습을 진행해 보았습니다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17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861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400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05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99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25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29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27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호모그래피는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투영관계에</a:t>
            </a:r>
            <a:r>
              <a:rPr lang="ko-KR" altLang="en-US" dirty="0" smtClean="0"/>
              <a:t> 있는 두 평면 사이의 </a:t>
            </a:r>
            <a:r>
              <a:rPr lang="ko-KR" altLang="en-US" dirty="0" err="1" smtClean="0"/>
              <a:t>변환관계를</a:t>
            </a:r>
            <a:r>
              <a:rPr lang="ko-KR" altLang="en-US" dirty="0" smtClean="0"/>
              <a:t> 나타냅니다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그러나 </a:t>
            </a:r>
            <a:r>
              <a:rPr lang="ko-KR" altLang="en-US" dirty="0" err="1" smtClean="0"/>
              <a:t>호모그래피는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투영관계에</a:t>
            </a:r>
            <a:r>
              <a:rPr lang="ko-KR" altLang="en-US" dirty="0" smtClean="0"/>
              <a:t> 의해 직접적이든 간접적이든 연결되어 있는 모든 평면들 사이에서도 일반적을 성립하게 됩니다</a:t>
            </a:r>
            <a:r>
              <a:rPr lang="en-US" altLang="ko-KR" dirty="0" smtClean="0"/>
              <a:t>.</a:t>
            </a:r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그 말은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 보이는 하늘색의 두 </a:t>
            </a:r>
            <a:r>
              <a:rPr lang="ko-KR" altLang="en-US" dirty="0" err="1" smtClean="0"/>
              <a:t>평면사이의</a:t>
            </a:r>
            <a:r>
              <a:rPr lang="ko-KR" altLang="en-US" dirty="0" smtClean="0"/>
              <a:t> 투영된 좌표들 사이에서도 </a:t>
            </a:r>
            <a:r>
              <a:rPr lang="ko-KR" altLang="en-US" dirty="0" err="1" smtClean="0"/>
              <a:t>호모그래피가</a:t>
            </a:r>
            <a:r>
              <a:rPr lang="ko-KR" altLang="en-US" dirty="0" smtClean="0"/>
              <a:t> 성립한다는 의미입니다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----</a:t>
            </a:r>
            <a:br>
              <a:rPr lang="en-US" altLang="ko-KR" dirty="0" smtClean="0"/>
            </a:br>
            <a:r>
              <a:rPr lang="ko-KR" altLang="en-US" dirty="0" smtClean="0"/>
              <a:t>그래서 두 이미지 평면 </a:t>
            </a:r>
            <a:r>
              <a:rPr lang="en-US" altLang="ko-KR" dirty="0" smtClean="0"/>
              <a:t>AB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투영된 경우 역시 </a:t>
            </a:r>
            <a:r>
              <a:rPr lang="ko-KR" altLang="en-US" dirty="0" err="1" smtClean="0"/>
              <a:t>호모그래피가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성립하게됩니다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68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40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ko-KR" altLang="en-US" b="0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대응되는 특징점이기에 알고 있는 값</a:t>
                </a:r>
                <a:endParaRPr lang="en-US" altLang="ko-KR" dirty="0" smtClean="0"/>
              </a:p>
              <a:p>
                <a:pPr lvl="0">
                  <a:defRPr/>
                </a:pPr>
                <a:r>
                  <a:rPr lang="ko-KR" altLang="en-US" dirty="0" smtClean="0"/>
                  <a:t>하지만 </a:t>
                </a:r>
                <a:r>
                  <a:rPr lang="en-US" altLang="ko-KR" dirty="0" smtClean="0"/>
                  <a:t>8</a:t>
                </a:r>
                <a:r>
                  <a:rPr lang="ko-KR" altLang="en-US" dirty="0" smtClean="0"/>
                  <a:t>개의 값들은 모르는 값이기에 이를 해결하려면 </a:t>
                </a:r>
                <a:r>
                  <a:rPr lang="en-US" altLang="ko-KR" dirty="0" smtClean="0"/>
                  <a:t>8</a:t>
                </a:r>
                <a:r>
                  <a:rPr lang="ko-KR" altLang="en-US" dirty="0" smtClean="0"/>
                  <a:t>개의 식이 필요함</a:t>
                </a:r>
                <a:endParaRPr lang="en-US" altLang="ko-KR" dirty="0" smtClean="0"/>
              </a:p>
              <a:p>
                <a:pPr lvl="0">
                  <a:defRPr/>
                </a:pPr>
                <a:r>
                  <a:rPr lang="ko-KR" altLang="en-US" dirty="0" smtClean="0"/>
                  <a:t>한 </a:t>
                </a:r>
                <a:r>
                  <a:rPr lang="ko-KR" altLang="en-US" dirty="0" err="1" smtClean="0"/>
                  <a:t>대응쌍에서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개의 식이 나오기에 총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개의 </a:t>
                </a:r>
                <a:r>
                  <a:rPr lang="ko-KR" altLang="en-US" dirty="0" err="1" smtClean="0"/>
                  <a:t>대응쌍이</a:t>
                </a:r>
                <a:r>
                  <a:rPr lang="ko-KR" altLang="en-US" dirty="0" smtClean="0"/>
                  <a:t> 필요함</a:t>
                </a:r>
                <a:r>
                  <a:rPr lang="en-US" altLang="ko-KR" dirty="0" smtClean="0"/>
                  <a:t>.</a:t>
                </a:r>
              </a:p>
              <a:p>
                <a:pPr lvl="0">
                  <a:defRPr/>
                </a:pPr>
                <a:endParaRPr lang="en-US" altLang="ko-KR" dirty="0" smtClean="0"/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>
                  <a:defRPr/>
                </a:pPr>
                <a:r>
                  <a:rPr lang="en-US" altLang="ko-KR" b="0" i="0" smtClean="0">
                    <a:latin typeface="Cambria Math" panose="02040503050406030204" pitchFamily="18" charset="0"/>
                  </a:rPr>
                  <a:t>𝑥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ko-KR" dirty="0" smtClean="0"/>
                  <a:t>,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𝑦_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1</a:t>
                </a:r>
                <a:r>
                  <a:rPr lang="ko-KR" altLang="en-US" b="0" i="0" smtClean="0">
                    <a:latin typeface="Cambria Math" panose="02040503050406030204" pitchFamily="18" charset="0"/>
                  </a:rPr>
                  <a:t> 과</a:t>
                </a:r>
                <a:r>
                  <a:rPr lang="en-US" altLang="ko-KR" dirty="0" smtClean="0"/>
                  <a:t>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𝑥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1^′</a:t>
                </a:r>
                <a:r>
                  <a:rPr lang="en-US" altLang="ko-KR" dirty="0" smtClean="0"/>
                  <a:t>, </a:t>
                </a:r>
                <a:r>
                  <a:rPr lang="en-US" altLang="ko-KR" b="0" i="0" smtClean="0">
                    <a:latin typeface="Cambria Math" panose="02040503050406030204" pitchFamily="18" charset="0"/>
                  </a:rPr>
                  <a:t>𝑦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1^′</a:t>
                </a:r>
                <a:r>
                  <a:rPr lang="ko-KR" altLang="en-US" b="0" i="0">
                    <a:latin typeface="Cambria Math" panose="02040503050406030204" pitchFamily="18" charset="0"/>
                  </a:rPr>
                  <a:t> 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대응되는 특징점이기에 알고 있는 값</a:t>
                </a:r>
                <a:endParaRPr lang="en-US" altLang="ko-KR" dirty="0" smtClean="0"/>
              </a:p>
              <a:p>
                <a:pPr lvl="0">
                  <a:defRPr/>
                </a:pPr>
                <a:r>
                  <a:rPr lang="ko-KR" altLang="en-US" dirty="0" smtClean="0"/>
                  <a:t>하지만 </a:t>
                </a:r>
                <a:r>
                  <a:rPr lang="en-US" altLang="ko-KR" dirty="0" smtClean="0"/>
                  <a:t>8</a:t>
                </a:r>
                <a:r>
                  <a:rPr lang="ko-KR" altLang="en-US" dirty="0" smtClean="0"/>
                  <a:t>개의 값들은 모르는 값이기에 이를 해결하려면 </a:t>
                </a:r>
                <a:r>
                  <a:rPr lang="en-US" altLang="ko-KR" dirty="0" smtClean="0"/>
                  <a:t>8</a:t>
                </a:r>
                <a:r>
                  <a:rPr lang="ko-KR" altLang="en-US" dirty="0" smtClean="0"/>
                  <a:t>개의 식이 필요함</a:t>
                </a:r>
                <a:endParaRPr lang="en-US" altLang="ko-KR" dirty="0" smtClean="0"/>
              </a:p>
              <a:p>
                <a:pPr lvl="0">
                  <a:defRPr/>
                </a:pPr>
                <a:r>
                  <a:rPr lang="ko-KR" altLang="en-US" dirty="0" smtClean="0"/>
                  <a:t>한 </a:t>
                </a:r>
                <a:r>
                  <a:rPr lang="ko-KR" altLang="en-US" dirty="0" err="1" smtClean="0"/>
                  <a:t>대응쌍에서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개의 식이 나오기에 총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개의 </a:t>
                </a:r>
                <a:r>
                  <a:rPr lang="ko-KR" altLang="en-US" dirty="0" err="1" smtClean="0"/>
                  <a:t>대응쌍이</a:t>
                </a:r>
                <a:r>
                  <a:rPr lang="ko-KR" altLang="en-US" dirty="0" smtClean="0"/>
                  <a:t> 필요함</a:t>
                </a:r>
                <a:r>
                  <a:rPr lang="en-US" altLang="ko-KR" dirty="0" smtClean="0"/>
                  <a:t>.</a:t>
                </a:r>
              </a:p>
              <a:p>
                <a:pPr lvl="0">
                  <a:defRPr/>
                </a:pP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BAF102-981E-4087-9F92-3900B384CD5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60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7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61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7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5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1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7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5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1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4072E-0FD6-4B68-820F-9C1B3A471B7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4533F-DEFF-48C5-A31F-F55585B1B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7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9967" y="2319640"/>
            <a:ext cx="9547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 b="1" dirty="0" err="1" smtClean="0"/>
              <a:t>지역특징</a:t>
            </a:r>
            <a:r>
              <a:rPr lang="ko-KR" altLang="en-US" sz="5400" b="1" dirty="0" smtClean="0"/>
              <a:t> 및 비전에이전트</a:t>
            </a:r>
            <a:endParaRPr lang="ko-KR" alt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08547" y="3934783"/>
            <a:ext cx="2466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/>
              <a:t>kms00737@naver.com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19181" y="3467417"/>
            <a:ext cx="1228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 smtClean="0"/>
              <a:t>23.01.21</a:t>
            </a:r>
            <a:endParaRPr lang="en-US" altLang="ko-KR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511394" y="3467417"/>
            <a:ext cx="89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400" b="1"/>
              <a:t>김민성</a:t>
            </a: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2008548" y="3378384"/>
            <a:ext cx="8387563" cy="1847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019181" y="3845752"/>
            <a:ext cx="8387563" cy="18473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2008547" y="4313120"/>
            <a:ext cx="8387563" cy="18474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359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0" idx="6"/>
            <a:endCxn id="15" idx="2"/>
          </p:cNvCxnSpPr>
          <p:nvPr/>
        </p:nvCxnSpPr>
        <p:spPr>
          <a:xfrm>
            <a:off x="5801994" y="3950335"/>
            <a:ext cx="3504725" cy="190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6"/>
            <a:endCxn id="17" idx="2"/>
          </p:cNvCxnSpPr>
          <p:nvPr/>
        </p:nvCxnSpPr>
        <p:spPr>
          <a:xfrm>
            <a:off x="5800892" y="4022326"/>
            <a:ext cx="3507106" cy="18335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" idx="6"/>
            <a:endCxn id="16" idx="2"/>
          </p:cNvCxnSpPr>
          <p:nvPr/>
        </p:nvCxnSpPr>
        <p:spPr>
          <a:xfrm>
            <a:off x="5800892" y="4329948"/>
            <a:ext cx="3530137" cy="15240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6"/>
            <a:endCxn id="18" idx="2"/>
          </p:cNvCxnSpPr>
          <p:nvPr/>
        </p:nvCxnSpPr>
        <p:spPr>
          <a:xfrm>
            <a:off x="5803276" y="4591691"/>
            <a:ext cx="3530134" cy="585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blipFill>
                <a:blip r:embed="rId6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blipFill>
                <a:blip r:embed="rId7"/>
                <a:stretch>
                  <a:fillRect r="-18868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blipFill>
                <a:blip r:embed="rId8"/>
                <a:stretch>
                  <a:fillRect r="-1886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blipFill>
                <a:blip r:embed="rId9"/>
                <a:stretch>
                  <a:fillRect r="-17925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blipFill>
                <a:blip r:embed="rId10"/>
                <a:stretch>
                  <a:fillRect r="-17757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blipFill>
                <a:blip r:embed="rId11"/>
                <a:stretch>
                  <a:fillRect r="-18868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blipFill>
                <a:blip r:embed="rId12"/>
                <a:stretch>
                  <a:fillRect r="-17757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5011261" y="5320143"/>
                <a:ext cx="251927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5320143"/>
                <a:ext cx="2519279" cy="9840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5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blipFill>
                <a:blip r:embed="rId6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blipFill>
                <a:blip r:embed="rId7"/>
                <a:stretch>
                  <a:fillRect r="-18868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blipFill>
                <a:blip r:embed="rId8"/>
                <a:stretch>
                  <a:fillRect r="-1886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/>
          <p:cNvSpPr/>
          <p:nvPr/>
        </p:nvSpPr>
        <p:spPr>
          <a:xfrm>
            <a:off x="5761919" y="41977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762163" y="44100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761918" y="44846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761918" y="4090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61918" y="463393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331029" y="458145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327222" y="452047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327222" y="440103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314198" y="43197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05341" y="425179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/>
              <p:cNvSpPr/>
              <p:nvPr/>
            </p:nvSpPr>
            <p:spPr>
              <a:xfrm>
                <a:off x="5011261" y="5320143"/>
                <a:ext cx="251927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5320143"/>
                <a:ext cx="2519279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연결선 44"/>
          <p:cNvCxnSpPr>
            <a:stCxn id="10" idx="6"/>
            <a:endCxn id="15" idx="2"/>
          </p:cNvCxnSpPr>
          <p:nvPr/>
        </p:nvCxnSpPr>
        <p:spPr>
          <a:xfrm>
            <a:off x="5801994" y="3950335"/>
            <a:ext cx="3504725" cy="190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13" idx="6"/>
            <a:endCxn id="17" idx="2"/>
          </p:cNvCxnSpPr>
          <p:nvPr/>
        </p:nvCxnSpPr>
        <p:spPr>
          <a:xfrm>
            <a:off x="5800892" y="4022326"/>
            <a:ext cx="3507106" cy="18335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3" idx="6"/>
            <a:endCxn id="39" idx="2"/>
          </p:cNvCxnSpPr>
          <p:nvPr/>
        </p:nvCxnSpPr>
        <p:spPr>
          <a:xfrm>
            <a:off x="5807637" y="4113482"/>
            <a:ext cx="3497704" cy="16116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0" idx="6"/>
            <a:endCxn id="38" idx="2"/>
          </p:cNvCxnSpPr>
          <p:nvPr/>
        </p:nvCxnSpPr>
        <p:spPr>
          <a:xfrm>
            <a:off x="5807638" y="4220606"/>
            <a:ext cx="3506560" cy="12196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1" idx="6"/>
            <a:endCxn id="37" idx="2"/>
          </p:cNvCxnSpPr>
          <p:nvPr/>
        </p:nvCxnSpPr>
        <p:spPr>
          <a:xfrm>
            <a:off x="5800892" y="4329948"/>
            <a:ext cx="3526330" cy="9394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1" idx="6"/>
          </p:cNvCxnSpPr>
          <p:nvPr/>
        </p:nvCxnSpPr>
        <p:spPr>
          <a:xfrm>
            <a:off x="5807882" y="4432956"/>
            <a:ext cx="3521696" cy="4869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2" idx="6"/>
            <a:endCxn id="36" idx="2"/>
          </p:cNvCxnSpPr>
          <p:nvPr/>
        </p:nvCxnSpPr>
        <p:spPr>
          <a:xfrm>
            <a:off x="5807637" y="4507527"/>
            <a:ext cx="3519585" cy="358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794863" y="4584303"/>
            <a:ext cx="3547784" cy="2285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34" idx="6"/>
            <a:endCxn id="18" idx="2"/>
          </p:cNvCxnSpPr>
          <p:nvPr/>
        </p:nvCxnSpPr>
        <p:spPr>
          <a:xfrm flipV="1">
            <a:off x="5807637" y="4650197"/>
            <a:ext cx="3525773" cy="659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blipFill>
                <a:blip r:embed="rId10"/>
                <a:stretch>
                  <a:fillRect r="-17925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blipFill>
                <a:blip r:embed="rId11"/>
                <a:stretch>
                  <a:fillRect r="-17757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blipFill>
                <a:blip r:embed="rId12"/>
                <a:stretch>
                  <a:fillRect r="-18868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blipFill>
                <a:blip r:embed="rId13"/>
                <a:stretch>
                  <a:fillRect r="-17757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3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25" grpId="0"/>
      <p:bldP spid="44" grpId="0"/>
      <p:bldP spid="67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013825" y="3759622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5" y="3759622"/>
                <a:ext cx="647700" cy="307777"/>
              </a:xfrm>
              <a:prstGeom prst="rect">
                <a:avLst/>
              </a:prstGeom>
              <a:blipFill>
                <a:blip r:embed="rId6"/>
                <a:stretch>
                  <a:fillRect r="-1775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011261" y="3937946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3937946"/>
                <a:ext cx="647700" cy="307777"/>
              </a:xfrm>
              <a:prstGeom prst="rect">
                <a:avLst/>
              </a:prstGeom>
              <a:blipFill>
                <a:blip r:embed="rId7"/>
                <a:stretch>
                  <a:fillRect r="-1886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blipFill>
                <a:blip r:embed="rId8"/>
                <a:stretch>
                  <a:fillRect r="-9434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/>
          <p:cNvSpPr/>
          <p:nvPr/>
        </p:nvSpPr>
        <p:spPr>
          <a:xfrm>
            <a:off x="5761919" y="41977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762163" y="44100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761918" y="44846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761918" y="4090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61918" y="463393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331029" y="4581457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327222" y="4520473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327222" y="4401036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314198" y="4319708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05341" y="4251790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4450036">
            <a:off x="5103727" y="4219705"/>
            <a:ext cx="61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…</a:t>
            </a:r>
            <a:endParaRPr lang="ko-KR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9013207" y="3786069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07" y="3786069"/>
                <a:ext cx="647700" cy="307777"/>
              </a:xfrm>
              <a:prstGeom prst="rect">
                <a:avLst/>
              </a:prstGeom>
              <a:blipFill>
                <a:blip r:embed="rId9"/>
                <a:stretch>
                  <a:fillRect r="-3962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9346288" y="40008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88" y="4000831"/>
                <a:ext cx="647700" cy="307777"/>
              </a:xfrm>
              <a:prstGeom prst="rect">
                <a:avLst/>
              </a:prstGeom>
              <a:blipFill>
                <a:blip r:embed="rId10"/>
                <a:stretch>
                  <a:fillRect r="-40566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9346288" y="4204316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88" y="4204316"/>
                <a:ext cx="647700" cy="307777"/>
              </a:xfrm>
              <a:prstGeom prst="rect">
                <a:avLst/>
              </a:prstGeom>
              <a:blipFill>
                <a:blip r:embed="rId11"/>
                <a:stretch>
                  <a:fillRect r="-40566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958083" y="4761124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083" y="4761124"/>
                <a:ext cx="647700" cy="307777"/>
              </a:xfrm>
              <a:prstGeom prst="rect">
                <a:avLst/>
              </a:prstGeom>
              <a:blipFill>
                <a:blip r:embed="rId12"/>
                <a:stretch>
                  <a:fillRect r="-30189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 rot="17149964" flipH="1">
            <a:off x="9278387" y="4311115"/>
            <a:ext cx="61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68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013825" y="3759622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5" y="3759622"/>
                <a:ext cx="647700" cy="307777"/>
              </a:xfrm>
              <a:prstGeom prst="rect">
                <a:avLst/>
              </a:prstGeom>
              <a:blipFill>
                <a:blip r:embed="rId6"/>
                <a:stretch>
                  <a:fillRect r="-1775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011261" y="3937946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3937946"/>
                <a:ext cx="647700" cy="307777"/>
              </a:xfrm>
              <a:prstGeom prst="rect">
                <a:avLst/>
              </a:prstGeom>
              <a:blipFill>
                <a:blip r:embed="rId7"/>
                <a:stretch>
                  <a:fillRect r="-1886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blipFill>
                <a:blip r:embed="rId8"/>
                <a:stretch>
                  <a:fillRect r="-9434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타원 29"/>
          <p:cNvSpPr/>
          <p:nvPr/>
        </p:nvSpPr>
        <p:spPr>
          <a:xfrm>
            <a:off x="5761919" y="41977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762163" y="441009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761918" y="448466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761918" y="40906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61918" y="463393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331029" y="4581457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9327222" y="452047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9327222" y="4401036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314198" y="4319708"/>
            <a:ext cx="45719" cy="457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05341" y="425179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4450036">
            <a:off x="5103727" y="4219705"/>
            <a:ext cx="61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…</a:t>
            </a:r>
            <a:endParaRPr lang="ko-KR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9013207" y="3786069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207" y="3786069"/>
                <a:ext cx="647700" cy="307777"/>
              </a:xfrm>
              <a:prstGeom prst="rect">
                <a:avLst/>
              </a:prstGeom>
              <a:blipFill>
                <a:blip r:embed="rId9"/>
                <a:stretch>
                  <a:fillRect r="-3962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9346288" y="40008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88" y="4000831"/>
                <a:ext cx="647700" cy="307777"/>
              </a:xfrm>
              <a:prstGeom prst="rect">
                <a:avLst/>
              </a:prstGeom>
              <a:blipFill>
                <a:blip r:embed="rId10"/>
                <a:stretch>
                  <a:fillRect r="-40566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9346288" y="4204316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88" y="4204316"/>
                <a:ext cx="647700" cy="307777"/>
              </a:xfrm>
              <a:prstGeom prst="rect">
                <a:avLst/>
              </a:prstGeom>
              <a:blipFill>
                <a:blip r:embed="rId11"/>
                <a:stretch>
                  <a:fillRect r="-40566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958083" y="4761124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083" y="4761124"/>
                <a:ext cx="647700" cy="307777"/>
              </a:xfrm>
              <a:prstGeom prst="rect">
                <a:avLst/>
              </a:prstGeom>
              <a:blipFill>
                <a:blip r:embed="rId12"/>
                <a:stretch>
                  <a:fillRect r="-30189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 rot="17149964" flipH="1">
            <a:off x="9278387" y="4311115"/>
            <a:ext cx="61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…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28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23" y="2220732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42" y="2220732"/>
            <a:ext cx="4370876" cy="2458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61326" y="3096098"/>
            <a:ext cx="201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+</a:t>
            </a:r>
            <a:endParaRPr lang="ko-KR" altLang="en-US" sz="4000" b="1" dirty="0"/>
          </a:p>
        </p:txBody>
      </p:sp>
      <p:sp>
        <p:nvSpPr>
          <p:cNvPr id="10" name="자유형 9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045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67" y="2171700"/>
            <a:ext cx="8520643" cy="239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575" y="3084582"/>
            <a:ext cx="316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=</a:t>
            </a:r>
            <a:endParaRPr lang="ko-KR" altLang="en-US" sz="4000" b="1" dirty="0"/>
          </a:p>
        </p:txBody>
      </p:sp>
      <p:sp>
        <p:nvSpPr>
          <p:cNvPr id="10" name="자유형 9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65993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511868" y="3059248"/>
            <a:ext cx="5168265" cy="73950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000" b="1" dirty="0" smtClean="0"/>
              <a:t>6-1 </a:t>
            </a:r>
            <a:r>
              <a:rPr lang="ko-KR" altLang="en-US" sz="2000" b="1" dirty="0" smtClean="0"/>
              <a:t>지능 에이전트로서 비전에이전트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96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6-1 </a:t>
            </a:r>
            <a:r>
              <a:rPr lang="ko-KR" altLang="en-US" sz="1050" b="1" dirty="0" smtClean="0"/>
              <a:t>지능 에이전트로서 비전 에이전트</a:t>
            </a:r>
            <a:endParaRPr lang="ko-KR" alt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010945" y="2217836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에이전트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의사 결정의 주체자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12120" y="4217772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컴퓨터가 의사결정을 한다면</a:t>
            </a:r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55382" y="4217772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“ </a:t>
            </a:r>
            <a:r>
              <a:rPr lang="ko-KR" altLang="en-US" b="1" dirty="0" smtClean="0"/>
              <a:t>지능 에이전트 </a:t>
            </a:r>
            <a:r>
              <a:rPr lang="en-US" altLang="ko-KR" b="1" dirty="0" smtClean="0"/>
              <a:t>“ </a:t>
            </a:r>
            <a:r>
              <a:rPr lang="ko-KR" altLang="en-US" b="1" dirty="0" smtClean="0"/>
              <a:t>가 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4804234" y="940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13760" y="913436"/>
            <a:ext cx="3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X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21856" y="127328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0800000">
            <a:off x="5341856" y="1647299"/>
            <a:ext cx="720000" cy="360000"/>
          </a:xfrm>
          <a:custGeom>
            <a:avLst/>
            <a:gdLst>
              <a:gd name="connsiteX0" fmla="*/ 0 w 1080000"/>
              <a:gd name="connsiteY0" fmla="*/ 0 h 539999"/>
              <a:gd name="connsiteX1" fmla="*/ 1080000 w 1080000"/>
              <a:gd name="connsiteY1" fmla="*/ 0 h 539999"/>
              <a:gd name="connsiteX2" fmla="*/ 1069029 w 1080000"/>
              <a:gd name="connsiteY2" fmla="*/ 108828 h 539999"/>
              <a:gd name="connsiteX3" fmla="*/ 540000 w 1080000"/>
              <a:gd name="connsiteY3" fmla="*/ 539999 h 539999"/>
              <a:gd name="connsiteX4" fmla="*/ 10971 w 1080000"/>
              <a:gd name="connsiteY4" fmla="*/ 108828 h 5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539999">
                <a:moveTo>
                  <a:pt x="0" y="0"/>
                </a:moveTo>
                <a:lnTo>
                  <a:pt x="1080000" y="0"/>
                </a:lnTo>
                <a:lnTo>
                  <a:pt x="1069029" y="108828"/>
                </a:lnTo>
                <a:cubicBezTo>
                  <a:pt x="1018676" y="354897"/>
                  <a:pt x="800955" y="539999"/>
                  <a:pt x="540000" y="539999"/>
                </a:cubicBezTo>
                <a:cubicBezTo>
                  <a:pt x="279045" y="539999"/>
                  <a:pt x="61324" y="354897"/>
                  <a:pt x="10971" y="108828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60903" y="3053525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rot="10800000">
            <a:off x="4280903" y="3427542"/>
            <a:ext cx="720000" cy="360000"/>
          </a:xfrm>
          <a:custGeom>
            <a:avLst/>
            <a:gdLst>
              <a:gd name="connsiteX0" fmla="*/ 0 w 1080000"/>
              <a:gd name="connsiteY0" fmla="*/ 0 h 539999"/>
              <a:gd name="connsiteX1" fmla="*/ 1080000 w 1080000"/>
              <a:gd name="connsiteY1" fmla="*/ 0 h 539999"/>
              <a:gd name="connsiteX2" fmla="*/ 1069029 w 1080000"/>
              <a:gd name="connsiteY2" fmla="*/ 108828 h 539999"/>
              <a:gd name="connsiteX3" fmla="*/ 540000 w 1080000"/>
              <a:gd name="connsiteY3" fmla="*/ 539999 h 539999"/>
              <a:gd name="connsiteX4" fmla="*/ 10971 w 1080000"/>
              <a:gd name="connsiteY4" fmla="*/ 108828 h 5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539999">
                <a:moveTo>
                  <a:pt x="0" y="0"/>
                </a:moveTo>
                <a:lnTo>
                  <a:pt x="1080000" y="0"/>
                </a:lnTo>
                <a:lnTo>
                  <a:pt x="1069029" y="108828"/>
                </a:lnTo>
                <a:cubicBezTo>
                  <a:pt x="1018676" y="354897"/>
                  <a:pt x="800955" y="539999"/>
                  <a:pt x="540000" y="539999"/>
                </a:cubicBezTo>
                <a:cubicBezTo>
                  <a:pt x="279045" y="539999"/>
                  <a:pt x="61324" y="354897"/>
                  <a:pt x="10971" y="108828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239476" y="940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220427" y="913436"/>
            <a:ext cx="3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4984235" y="1352567"/>
            <a:ext cx="357621" cy="32926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10800000" flipH="1">
            <a:off x="6061856" y="1352566"/>
            <a:ext cx="357621" cy="32926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5383233" y="3324528"/>
            <a:ext cx="444204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6220427" y="2919776"/>
            <a:ext cx="1135991" cy="833986"/>
            <a:chOff x="6041982" y="3208068"/>
            <a:chExt cx="1135991" cy="833986"/>
          </a:xfrm>
        </p:grpSpPr>
        <p:sp>
          <p:nvSpPr>
            <p:cNvPr id="37" name="정육면체 36"/>
            <p:cNvSpPr/>
            <p:nvPr/>
          </p:nvSpPr>
          <p:spPr>
            <a:xfrm>
              <a:off x="6041982" y="3949185"/>
              <a:ext cx="794214" cy="92869"/>
            </a:xfrm>
            <a:prstGeom prst="cube">
              <a:avLst>
                <a:gd name="adj" fmla="val 532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정육면체 41"/>
            <p:cNvSpPr/>
            <p:nvPr/>
          </p:nvSpPr>
          <p:spPr>
            <a:xfrm>
              <a:off x="6400427" y="3835062"/>
              <a:ext cx="74193" cy="145464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041982" y="3289869"/>
              <a:ext cx="813638" cy="580128"/>
            </a:xfrm>
            <a:custGeom>
              <a:avLst/>
              <a:gdLst>
                <a:gd name="connsiteX0" fmla="*/ 0 w 723151"/>
                <a:gd name="connsiteY0" fmla="*/ 0 h 506309"/>
                <a:gd name="connsiteX1" fmla="*/ 723151 w 723151"/>
                <a:gd name="connsiteY1" fmla="*/ 0 h 506309"/>
                <a:gd name="connsiteX2" fmla="*/ 723151 w 723151"/>
                <a:gd name="connsiteY2" fmla="*/ 506309 h 506309"/>
                <a:gd name="connsiteX3" fmla="*/ 0 w 723151"/>
                <a:gd name="connsiteY3" fmla="*/ 506309 h 506309"/>
                <a:gd name="connsiteX4" fmla="*/ 0 w 723151"/>
                <a:gd name="connsiteY4" fmla="*/ 0 h 506309"/>
                <a:gd name="connsiteX0" fmla="*/ 0 w 723151"/>
                <a:gd name="connsiteY0" fmla="*/ 50006 h 556315"/>
                <a:gd name="connsiteX1" fmla="*/ 42113 w 723151"/>
                <a:gd name="connsiteY1" fmla="*/ 0 h 556315"/>
                <a:gd name="connsiteX2" fmla="*/ 723151 w 723151"/>
                <a:gd name="connsiteY2" fmla="*/ 556315 h 556315"/>
                <a:gd name="connsiteX3" fmla="*/ 0 w 723151"/>
                <a:gd name="connsiteY3" fmla="*/ 556315 h 556315"/>
                <a:gd name="connsiteX4" fmla="*/ 0 w 723151"/>
                <a:gd name="connsiteY4" fmla="*/ 50006 h 556315"/>
                <a:gd name="connsiteX0" fmla="*/ 0 w 789826"/>
                <a:gd name="connsiteY0" fmla="*/ 50006 h 556315"/>
                <a:gd name="connsiteX1" fmla="*/ 42113 w 789826"/>
                <a:gd name="connsiteY1" fmla="*/ 0 h 556315"/>
                <a:gd name="connsiteX2" fmla="*/ 789826 w 789826"/>
                <a:gd name="connsiteY2" fmla="*/ 534884 h 556315"/>
                <a:gd name="connsiteX3" fmla="*/ 0 w 789826"/>
                <a:gd name="connsiteY3" fmla="*/ 556315 h 556315"/>
                <a:gd name="connsiteX4" fmla="*/ 0 w 789826"/>
                <a:gd name="connsiteY4" fmla="*/ 50006 h 556315"/>
                <a:gd name="connsiteX0" fmla="*/ 0 w 789826"/>
                <a:gd name="connsiteY0" fmla="*/ 50006 h 561078"/>
                <a:gd name="connsiteX1" fmla="*/ 42113 w 789826"/>
                <a:gd name="connsiteY1" fmla="*/ 0 h 561078"/>
                <a:gd name="connsiteX2" fmla="*/ 789826 w 789826"/>
                <a:gd name="connsiteY2" fmla="*/ 534884 h 561078"/>
                <a:gd name="connsiteX3" fmla="*/ 740569 w 789826"/>
                <a:gd name="connsiteY3" fmla="*/ 561078 h 561078"/>
                <a:gd name="connsiteX4" fmla="*/ 0 w 789826"/>
                <a:gd name="connsiteY4" fmla="*/ 50006 h 561078"/>
                <a:gd name="connsiteX0" fmla="*/ 0 w 789826"/>
                <a:gd name="connsiteY0" fmla="*/ 50006 h 561078"/>
                <a:gd name="connsiteX1" fmla="*/ 42113 w 789826"/>
                <a:gd name="connsiteY1" fmla="*/ 0 h 561078"/>
                <a:gd name="connsiteX2" fmla="*/ 789826 w 789826"/>
                <a:gd name="connsiteY2" fmla="*/ 534884 h 561078"/>
                <a:gd name="connsiteX3" fmla="*/ 740569 w 789826"/>
                <a:gd name="connsiteY3" fmla="*/ 561078 h 561078"/>
                <a:gd name="connsiteX4" fmla="*/ 0 w 789826"/>
                <a:gd name="connsiteY4" fmla="*/ 50006 h 561078"/>
                <a:gd name="connsiteX0" fmla="*/ 0 w 804113"/>
                <a:gd name="connsiteY0" fmla="*/ 30956 h 561078"/>
                <a:gd name="connsiteX1" fmla="*/ 56400 w 804113"/>
                <a:gd name="connsiteY1" fmla="*/ 0 h 561078"/>
                <a:gd name="connsiteX2" fmla="*/ 804113 w 804113"/>
                <a:gd name="connsiteY2" fmla="*/ 534884 h 561078"/>
                <a:gd name="connsiteX3" fmla="*/ 754856 w 804113"/>
                <a:gd name="connsiteY3" fmla="*/ 561078 h 561078"/>
                <a:gd name="connsiteX4" fmla="*/ 0 w 804113"/>
                <a:gd name="connsiteY4" fmla="*/ 30956 h 561078"/>
                <a:gd name="connsiteX0" fmla="*/ 0 w 804113"/>
                <a:gd name="connsiteY0" fmla="*/ 30956 h 575366"/>
                <a:gd name="connsiteX1" fmla="*/ 56400 w 804113"/>
                <a:gd name="connsiteY1" fmla="*/ 0 h 575366"/>
                <a:gd name="connsiteX2" fmla="*/ 804113 w 804113"/>
                <a:gd name="connsiteY2" fmla="*/ 534884 h 575366"/>
                <a:gd name="connsiteX3" fmla="*/ 759619 w 804113"/>
                <a:gd name="connsiteY3" fmla="*/ 575366 h 575366"/>
                <a:gd name="connsiteX4" fmla="*/ 0 w 804113"/>
                <a:gd name="connsiteY4" fmla="*/ 30956 h 575366"/>
                <a:gd name="connsiteX0" fmla="*/ 0 w 804113"/>
                <a:gd name="connsiteY0" fmla="*/ 33337 h 577747"/>
                <a:gd name="connsiteX1" fmla="*/ 51638 w 804113"/>
                <a:gd name="connsiteY1" fmla="*/ 0 h 577747"/>
                <a:gd name="connsiteX2" fmla="*/ 804113 w 804113"/>
                <a:gd name="connsiteY2" fmla="*/ 537265 h 577747"/>
                <a:gd name="connsiteX3" fmla="*/ 759619 w 804113"/>
                <a:gd name="connsiteY3" fmla="*/ 577747 h 577747"/>
                <a:gd name="connsiteX4" fmla="*/ 0 w 804113"/>
                <a:gd name="connsiteY4" fmla="*/ 33337 h 577747"/>
                <a:gd name="connsiteX0" fmla="*/ 0 w 811256"/>
                <a:gd name="connsiteY0" fmla="*/ 33337 h 577747"/>
                <a:gd name="connsiteX1" fmla="*/ 51638 w 811256"/>
                <a:gd name="connsiteY1" fmla="*/ 0 h 577747"/>
                <a:gd name="connsiteX2" fmla="*/ 811256 w 811256"/>
                <a:gd name="connsiteY2" fmla="*/ 539646 h 577747"/>
                <a:gd name="connsiteX3" fmla="*/ 759619 w 811256"/>
                <a:gd name="connsiteY3" fmla="*/ 577747 h 577747"/>
                <a:gd name="connsiteX4" fmla="*/ 0 w 811256"/>
                <a:gd name="connsiteY4" fmla="*/ 33337 h 577747"/>
                <a:gd name="connsiteX0" fmla="*/ 0 w 813638"/>
                <a:gd name="connsiteY0" fmla="*/ 33337 h 577747"/>
                <a:gd name="connsiteX1" fmla="*/ 54020 w 813638"/>
                <a:gd name="connsiteY1" fmla="*/ 0 h 577747"/>
                <a:gd name="connsiteX2" fmla="*/ 813638 w 813638"/>
                <a:gd name="connsiteY2" fmla="*/ 539646 h 577747"/>
                <a:gd name="connsiteX3" fmla="*/ 762001 w 813638"/>
                <a:gd name="connsiteY3" fmla="*/ 577747 h 577747"/>
                <a:gd name="connsiteX4" fmla="*/ 0 w 813638"/>
                <a:gd name="connsiteY4" fmla="*/ 33337 h 577747"/>
                <a:gd name="connsiteX0" fmla="*/ 0 w 813638"/>
                <a:gd name="connsiteY0" fmla="*/ 40481 h 584891"/>
                <a:gd name="connsiteX1" fmla="*/ 46877 w 813638"/>
                <a:gd name="connsiteY1" fmla="*/ 0 h 584891"/>
                <a:gd name="connsiteX2" fmla="*/ 813638 w 813638"/>
                <a:gd name="connsiteY2" fmla="*/ 546790 h 584891"/>
                <a:gd name="connsiteX3" fmla="*/ 762001 w 813638"/>
                <a:gd name="connsiteY3" fmla="*/ 584891 h 584891"/>
                <a:gd name="connsiteX4" fmla="*/ 0 w 813638"/>
                <a:gd name="connsiteY4" fmla="*/ 40481 h 584891"/>
                <a:gd name="connsiteX0" fmla="*/ 0 w 813638"/>
                <a:gd name="connsiteY0" fmla="*/ 38100 h 582510"/>
                <a:gd name="connsiteX1" fmla="*/ 49258 w 813638"/>
                <a:gd name="connsiteY1" fmla="*/ 0 h 582510"/>
                <a:gd name="connsiteX2" fmla="*/ 813638 w 813638"/>
                <a:gd name="connsiteY2" fmla="*/ 544409 h 582510"/>
                <a:gd name="connsiteX3" fmla="*/ 762001 w 813638"/>
                <a:gd name="connsiteY3" fmla="*/ 582510 h 582510"/>
                <a:gd name="connsiteX4" fmla="*/ 0 w 813638"/>
                <a:gd name="connsiteY4" fmla="*/ 38100 h 582510"/>
                <a:gd name="connsiteX0" fmla="*/ 0 w 813638"/>
                <a:gd name="connsiteY0" fmla="*/ 35718 h 580128"/>
                <a:gd name="connsiteX1" fmla="*/ 54020 w 813638"/>
                <a:gd name="connsiteY1" fmla="*/ 0 h 580128"/>
                <a:gd name="connsiteX2" fmla="*/ 813638 w 813638"/>
                <a:gd name="connsiteY2" fmla="*/ 542027 h 580128"/>
                <a:gd name="connsiteX3" fmla="*/ 762001 w 813638"/>
                <a:gd name="connsiteY3" fmla="*/ 580128 h 580128"/>
                <a:gd name="connsiteX4" fmla="*/ 0 w 813638"/>
                <a:gd name="connsiteY4" fmla="*/ 35718 h 58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638" h="580128">
                  <a:moveTo>
                    <a:pt x="0" y="35718"/>
                  </a:moveTo>
                  <a:lnTo>
                    <a:pt x="54020" y="0"/>
                  </a:lnTo>
                  <a:lnTo>
                    <a:pt x="813638" y="542027"/>
                  </a:lnTo>
                  <a:lnTo>
                    <a:pt x="762001" y="580128"/>
                  </a:lnTo>
                  <a:lnTo>
                    <a:pt x="0" y="35718"/>
                  </a:ln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13045" y="3309311"/>
              <a:ext cx="723151" cy="50630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58650" y="3344636"/>
              <a:ext cx="723151" cy="5063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정육면체 42"/>
            <p:cNvSpPr/>
            <p:nvPr/>
          </p:nvSpPr>
          <p:spPr>
            <a:xfrm>
              <a:off x="6926683" y="3208068"/>
              <a:ext cx="251290" cy="833986"/>
            </a:xfrm>
            <a:prstGeom prst="cube">
              <a:avLst>
                <a:gd name="adj" fmla="val 4114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65157" y="3357265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65157" y="3416282"/>
              <a:ext cx="45719" cy="180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619254" y="4594550"/>
            <a:ext cx="7566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3"/>
                </a:solidFill>
              </a:rPr>
              <a:t>*</a:t>
            </a:r>
            <a:r>
              <a:rPr lang="ko-KR" altLang="en-US" sz="1100" b="1" dirty="0" smtClean="0">
                <a:solidFill>
                  <a:schemeClr val="accent3"/>
                </a:solidFill>
              </a:rPr>
              <a:t>지능 에이전트 </a:t>
            </a:r>
            <a:r>
              <a:rPr lang="en-US" altLang="ko-KR" sz="1100" b="1" dirty="0" smtClean="0">
                <a:solidFill>
                  <a:schemeClr val="accent3"/>
                </a:solidFill>
              </a:rPr>
              <a:t>: </a:t>
            </a:r>
            <a:r>
              <a:rPr lang="ko-KR" altLang="en-US" sz="11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</a:t>
            </a:r>
            <a:r>
              <a:rPr lang="ko-KR" altLang="en-US" sz="1100" b="1" dirty="0" smtClean="0">
                <a:solidFill>
                  <a:schemeClr val="accent3"/>
                </a:solidFill>
              </a:rPr>
              <a:t>를 통해 환경을 지각하고 </a:t>
            </a:r>
            <a:r>
              <a:rPr lang="ko-KR" altLang="en-US" sz="1100" b="1" dirty="0" err="1" smtClean="0">
                <a:solidFill>
                  <a:schemeClr val="accent3"/>
                </a:solidFill>
              </a:rPr>
              <a:t>액츄에이터를</a:t>
            </a:r>
            <a:r>
              <a:rPr lang="ko-KR" altLang="en-US" sz="1100" b="1" dirty="0" smtClean="0">
                <a:solidFill>
                  <a:schemeClr val="accent3"/>
                </a:solidFill>
              </a:rPr>
              <a:t> 통해 환경에 행동을 가한다고 볼 수 있는 모든 것</a:t>
            </a:r>
            <a:endParaRPr lang="ko-KR" altLang="en-US" sz="1100" b="1" dirty="0">
              <a:solidFill>
                <a:schemeClr val="accent3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98012" y="5661875"/>
            <a:ext cx="4833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“ </a:t>
            </a:r>
            <a:r>
              <a:rPr lang="ko-KR" altLang="en-US" sz="2400" b="1" dirty="0" smtClean="0"/>
              <a:t>비전 에이전트 </a:t>
            </a:r>
            <a:r>
              <a:rPr lang="en-US" altLang="ko-KR" sz="2400" b="1" dirty="0" smtClean="0"/>
              <a:t>”</a:t>
            </a:r>
            <a:endParaRPr lang="ko-KR" alt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564792" y="5073037"/>
            <a:ext cx="811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비전 센서</a:t>
            </a:r>
            <a:endParaRPr lang="ko-KR" altLang="en-US" sz="1100" b="1" dirty="0">
              <a:solidFill>
                <a:schemeClr val="accent3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3960939" y="4847300"/>
            <a:ext cx="3842" cy="225737"/>
          </a:xfrm>
          <a:prstGeom prst="straightConnector1">
            <a:avLst/>
          </a:prstGeom>
          <a:ln w="19050" cap="rnd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42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14875" y="1627518"/>
            <a:ext cx="201930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6-1 </a:t>
            </a:r>
            <a:r>
              <a:rPr lang="ko-KR" altLang="en-US" sz="1050" b="1" dirty="0" smtClean="0"/>
              <a:t>지능 에이전트로서 비전 에이전트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20866" y="1627518"/>
            <a:ext cx="16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비전 프로그램</a:t>
            </a:r>
            <a:endParaRPr lang="ko-KR" altLang="en-US" b="1" dirty="0"/>
          </a:p>
        </p:txBody>
      </p:sp>
      <p:cxnSp>
        <p:nvCxnSpPr>
          <p:cNvPr id="11" name="직선 화살표 연결선 10"/>
          <p:cNvCxnSpPr>
            <a:endCxn id="5" idx="1"/>
          </p:cNvCxnSpPr>
          <p:nvPr/>
        </p:nvCxnSpPr>
        <p:spPr>
          <a:xfrm flipV="1">
            <a:off x="3400425" y="1812184"/>
            <a:ext cx="131445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6734175" y="1812184"/>
            <a:ext cx="13620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67349" y="1627518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 영상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563424" y="1627518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</a:t>
            </a:r>
            <a:r>
              <a:rPr lang="ko-KR" altLang="en-US" b="1" dirty="0" smtClean="0"/>
              <a:t>력 영상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4714875" y="3417696"/>
            <a:ext cx="201930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920866" y="3417696"/>
            <a:ext cx="16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비전 에이전트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049588" y="4236846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센싱</a:t>
            </a:r>
            <a:endParaRPr lang="ko-KR" alt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880225" y="4236846"/>
            <a:ext cx="12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행동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4714875" y="5217921"/>
            <a:ext cx="201930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꺾인 연결선 58"/>
          <p:cNvCxnSpPr>
            <a:stCxn id="51" idx="3"/>
            <a:endCxn id="57" idx="3"/>
          </p:cNvCxnSpPr>
          <p:nvPr/>
        </p:nvCxnSpPr>
        <p:spPr>
          <a:xfrm>
            <a:off x="6734175" y="3602362"/>
            <a:ext cx="12700" cy="180022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20866" y="5217921"/>
            <a:ext cx="16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환경</a:t>
            </a:r>
            <a:endParaRPr lang="ko-KR" altLang="en-US" b="1" dirty="0"/>
          </a:p>
        </p:txBody>
      </p:sp>
      <p:cxnSp>
        <p:nvCxnSpPr>
          <p:cNvPr id="61" name="꺾인 연결선 60"/>
          <p:cNvCxnSpPr>
            <a:stCxn id="57" idx="1"/>
            <a:endCxn id="51" idx="1"/>
          </p:cNvCxnSpPr>
          <p:nvPr/>
        </p:nvCxnSpPr>
        <p:spPr>
          <a:xfrm rot="10800000">
            <a:off x="4714875" y="3602363"/>
            <a:ext cx="12700" cy="1800225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860925" y="5248698"/>
            <a:ext cx="167995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사용자 인터페이스</a:t>
            </a:r>
            <a:endParaRPr lang="ko-KR" altLang="en-US" sz="1400" b="1" dirty="0"/>
          </a:p>
        </p:txBody>
      </p:sp>
      <p:sp>
        <p:nvSpPr>
          <p:cNvPr id="29" name="직사각형 28"/>
          <p:cNvSpPr/>
          <p:nvPr/>
        </p:nvSpPr>
        <p:spPr>
          <a:xfrm>
            <a:off x="1366837" y="3108550"/>
            <a:ext cx="9067800" cy="25969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00039 -0.3342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511868" y="3059248"/>
            <a:ext cx="5168265" cy="73950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000" b="1" dirty="0" smtClean="0"/>
              <a:t>6-2 </a:t>
            </a:r>
            <a:r>
              <a:rPr lang="en-US" altLang="ko-KR" sz="2000" b="1" dirty="0" err="1" smtClean="0"/>
              <a:t>PyQt</a:t>
            </a:r>
            <a:r>
              <a:rPr lang="ko-KR" altLang="en-US" sz="2000" b="1" dirty="0" smtClean="0"/>
              <a:t>를 이용한 사용자 인터페이스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4798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99535" y="3059248"/>
            <a:ext cx="4392930" cy="73950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000" b="1" dirty="0" smtClean="0"/>
              <a:t>5-6 </a:t>
            </a:r>
            <a:r>
              <a:rPr lang="ko-KR" altLang="en-US" sz="2000" b="1" dirty="0" err="1" smtClean="0"/>
              <a:t>호모그래피</a:t>
            </a:r>
            <a:r>
              <a:rPr lang="ko-KR" altLang="en-US" sz="2000" b="1" dirty="0" smtClean="0"/>
              <a:t> 추정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79937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41160" y="773723"/>
            <a:ext cx="11676185" cy="5928528"/>
          </a:xfrm>
          <a:prstGeom prst="rect">
            <a:avLst/>
          </a:prstGeom>
          <a:noFill/>
          <a:ln w="38100"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6-2 </a:t>
            </a:r>
            <a:r>
              <a:rPr lang="en-US" altLang="ko-KR" sz="1050" b="1" dirty="0" err="1" smtClean="0"/>
              <a:t>PyQt</a:t>
            </a:r>
            <a:r>
              <a:rPr lang="ko-KR" altLang="en-US" sz="1050" b="1" dirty="0" smtClean="0"/>
              <a:t>를 이용한 사용자 인터페이스</a:t>
            </a:r>
            <a:endParaRPr lang="ko-KR" altLang="en-US" sz="105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03" y="2930990"/>
            <a:ext cx="11410950" cy="121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03" y="1425063"/>
            <a:ext cx="4038600" cy="43815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13" idx="0"/>
          </p:cNvCxnSpPr>
          <p:nvPr/>
        </p:nvCxnSpPr>
        <p:spPr>
          <a:xfrm flipV="1">
            <a:off x="823441" y="1958463"/>
            <a:ext cx="422399" cy="981269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4665"/>
          <a:stretch/>
        </p:blipFill>
        <p:spPr>
          <a:xfrm>
            <a:off x="4690591" y="1089502"/>
            <a:ext cx="3100387" cy="17434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9578" y="2939732"/>
            <a:ext cx="847725" cy="2381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9578" y="3273108"/>
            <a:ext cx="9677400" cy="7723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3445589" y="2427961"/>
            <a:ext cx="1146180" cy="845147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11" y="954389"/>
            <a:ext cx="3826167" cy="18785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" y="663979"/>
            <a:ext cx="2333625" cy="228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787" y="4331029"/>
            <a:ext cx="3629025" cy="2152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712" y="4329721"/>
            <a:ext cx="3417539" cy="8235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9712" y="5499305"/>
            <a:ext cx="3417539" cy="9514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5400000">
            <a:off x="6105744" y="5170220"/>
            <a:ext cx="40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9337" y="4338270"/>
            <a:ext cx="3180632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715346" y="3059248"/>
            <a:ext cx="2761307" cy="73950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000" b="1" dirty="0" smtClean="0"/>
              <a:t>6-3 </a:t>
            </a:r>
            <a:r>
              <a:rPr lang="ko-KR" altLang="en-US" sz="2000" b="1" dirty="0" err="1" smtClean="0"/>
              <a:t>배개</a:t>
            </a:r>
            <a:r>
              <a:rPr lang="ko-KR" altLang="en-US" sz="2000" b="1" dirty="0" smtClean="0"/>
              <a:t> 찾기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7208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6-3 </a:t>
            </a:r>
            <a:r>
              <a:rPr lang="ko-KR" altLang="en-US" sz="1050" b="1" dirty="0" err="1" smtClean="0"/>
              <a:t>배개</a:t>
            </a:r>
            <a:r>
              <a:rPr lang="ko-KR" altLang="en-US" sz="1050" b="1" dirty="0" smtClean="0"/>
              <a:t> 찾기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2" y="1312187"/>
            <a:ext cx="5219700" cy="46863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40" y="2353147"/>
            <a:ext cx="5484986" cy="17602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38840" y="2353146"/>
            <a:ext cx="5484986" cy="176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6527549" y="410093"/>
            <a:ext cx="2326740" cy="1581669"/>
          </a:xfrm>
          <a:prstGeom prst="cube">
            <a:avLst>
              <a:gd name="adj" fmla="val 8400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99976" y="633743"/>
            <a:ext cx="2046083" cy="12674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14" y="758228"/>
            <a:ext cx="762095" cy="2445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49790" y="2172832"/>
            <a:ext cx="3404103" cy="180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6" idx="3"/>
          </p:cNvCxnSpPr>
          <p:nvPr/>
        </p:nvCxnSpPr>
        <p:spPr>
          <a:xfrm flipV="1">
            <a:off x="4553893" y="754126"/>
            <a:ext cx="2153121" cy="1508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65304" y="3808082"/>
            <a:ext cx="3596819" cy="229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4762123" y="2706986"/>
            <a:ext cx="1629623" cy="1215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165304" y="4037845"/>
            <a:ext cx="3687353" cy="229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3" idx="3"/>
          </p:cNvCxnSpPr>
          <p:nvPr/>
        </p:nvCxnSpPr>
        <p:spPr>
          <a:xfrm flipV="1">
            <a:off x="4852657" y="2706986"/>
            <a:ext cx="2344848" cy="1445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165304" y="4261133"/>
            <a:ext cx="4194347" cy="208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3"/>
          </p:cNvCxnSpPr>
          <p:nvPr/>
        </p:nvCxnSpPr>
        <p:spPr>
          <a:xfrm flipV="1">
            <a:off x="5359651" y="2924269"/>
            <a:ext cx="3213981" cy="1441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165303" y="4470272"/>
            <a:ext cx="4194347" cy="175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1" idx="3"/>
          </p:cNvCxnSpPr>
          <p:nvPr/>
        </p:nvCxnSpPr>
        <p:spPr>
          <a:xfrm flipV="1">
            <a:off x="5359650" y="2771694"/>
            <a:ext cx="4943194" cy="1786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165303" y="4670254"/>
            <a:ext cx="4194347" cy="1751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stCxn id="46" idx="3"/>
          </p:cNvCxnSpPr>
          <p:nvPr/>
        </p:nvCxnSpPr>
        <p:spPr>
          <a:xfrm flipV="1">
            <a:off x="5359650" y="3509076"/>
            <a:ext cx="1032096" cy="124873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6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6-3 </a:t>
            </a:r>
            <a:r>
              <a:rPr lang="ko-KR" altLang="en-US" sz="1050" b="1" dirty="0" err="1" smtClean="0"/>
              <a:t>배개</a:t>
            </a:r>
            <a:r>
              <a:rPr lang="ko-KR" altLang="en-US" sz="1050" b="1" dirty="0" smtClean="0"/>
              <a:t> 찾기</a:t>
            </a:r>
            <a:endParaRPr lang="ko-KR" altLang="en-US" sz="105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40" y="956147"/>
            <a:ext cx="5484986" cy="17602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110240" y="956146"/>
            <a:ext cx="5484986" cy="176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25" y="3287712"/>
            <a:ext cx="3714750" cy="284797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969125" y="3287711"/>
            <a:ext cx="3714750" cy="28479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67438" y="1244600"/>
            <a:ext cx="801687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>
            <a:off x="6568282" y="1511300"/>
            <a:ext cx="611116" cy="16755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6" y="956146"/>
            <a:ext cx="3638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6-3 </a:t>
            </a:r>
            <a:r>
              <a:rPr lang="ko-KR" altLang="en-US" sz="1050" b="1" dirty="0" err="1" smtClean="0"/>
              <a:t>배개</a:t>
            </a:r>
            <a:r>
              <a:rPr lang="ko-KR" altLang="en-US" sz="1050" b="1" dirty="0" smtClean="0"/>
              <a:t> 찾기</a:t>
            </a:r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5" y="932177"/>
            <a:ext cx="4845632" cy="15017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240" y="956147"/>
            <a:ext cx="5484986" cy="17602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0240" y="956146"/>
            <a:ext cx="5484986" cy="176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25" y="3287712"/>
            <a:ext cx="3714750" cy="28479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9125" y="3287711"/>
            <a:ext cx="3714750" cy="28479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960072" y="1244600"/>
            <a:ext cx="801687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 flipH="1">
            <a:off x="4877160" y="1511300"/>
            <a:ext cx="2483756" cy="19923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50" y="3063698"/>
            <a:ext cx="3832501" cy="307198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56649" y="3063697"/>
            <a:ext cx="3832501" cy="30719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7336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6-3 </a:t>
            </a:r>
            <a:r>
              <a:rPr lang="ko-KR" altLang="en-US" sz="1050" b="1" dirty="0" err="1" smtClean="0"/>
              <a:t>배개</a:t>
            </a:r>
            <a:r>
              <a:rPr lang="ko-KR" altLang="en-US" sz="1050" b="1" dirty="0" smtClean="0"/>
              <a:t> 찾기</a:t>
            </a:r>
            <a:endParaRPr lang="ko-KR" altLang="en-US" sz="105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40" y="956147"/>
            <a:ext cx="5484986" cy="17602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0240" y="956146"/>
            <a:ext cx="5484986" cy="176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740346" y="1244600"/>
            <a:ext cx="801687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>
            <a:off x="8141190" y="1511300"/>
            <a:ext cx="19830" cy="18872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53" y="804472"/>
            <a:ext cx="3612732" cy="2929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53" y="3734124"/>
            <a:ext cx="4471609" cy="28865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200" y="3475647"/>
            <a:ext cx="5792628" cy="286541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18526" y="3449214"/>
            <a:ext cx="5794301" cy="2891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endCxn id="2" idx="3"/>
          </p:cNvCxnSpPr>
          <p:nvPr/>
        </p:nvCxnSpPr>
        <p:spPr>
          <a:xfrm>
            <a:off x="615950" y="2269298"/>
            <a:ext cx="3313635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" idx="3"/>
          </p:cNvCxnSpPr>
          <p:nvPr/>
        </p:nvCxnSpPr>
        <p:spPr>
          <a:xfrm>
            <a:off x="3929585" y="2269298"/>
            <a:ext cx="2252554" cy="16964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8338" y="3719835"/>
            <a:ext cx="2651125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7656" y="5596260"/>
            <a:ext cx="3926744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70303" y="4786635"/>
            <a:ext cx="1990725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724400" y="5596260"/>
            <a:ext cx="3931920" cy="6445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88" y="891138"/>
            <a:ext cx="6191996" cy="468328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 rot="18910117">
            <a:off x="6272729" y="1435700"/>
            <a:ext cx="261117" cy="28662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16943566">
            <a:off x="5393813" y="-1375"/>
            <a:ext cx="261117" cy="54876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4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575810" y="5440680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시점이 조금 다른 두 이미지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47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10" idx="6"/>
            <a:endCxn id="15" idx="2"/>
          </p:cNvCxnSpPr>
          <p:nvPr/>
        </p:nvCxnSpPr>
        <p:spPr>
          <a:xfrm>
            <a:off x="5801994" y="3950335"/>
            <a:ext cx="3504725" cy="190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2" idx="6"/>
            <a:endCxn id="17" idx="2"/>
          </p:cNvCxnSpPr>
          <p:nvPr/>
        </p:nvCxnSpPr>
        <p:spPr>
          <a:xfrm>
            <a:off x="5800892" y="4022326"/>
            <a:ext cx="3507106" cy="18335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1" idx="6"/>
            <a:endCxn id="16" idx="2"/>
          </p:cNvCxnSpPr>
          <p:nvPr/>
        </p:nvCxnSpPr>
        <p:spPr>
          <a:xfrm>
            <a:off x="5800892" y="4329948"/>
            <a:ext cx="3530137" cy="15240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6"/>
            <a:endCxn id="18" idx="2"/>
          </p:cNvCxnSpPr>
          <p:nvPr/>
        </p:nvCxnSpPr>
        <p:spPr>
          <a:xfrm>
            <a:off x="5803276" y="4591691"/>
            <a:ext cx="3530134" cy="585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40668" y="5440680"/>
            <a:ext cx="15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SIFT </a:t>
            </a:r>
            <a:r>
              <a:rPr lang="ko-KR" altLang="en-US" b="1" dirty="0" smtClean="0"/>
              <a:t>후 매칭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304925" y="1695450"/>
            <a:ext cx="280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00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55173" y="430708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55173" y="399946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57557" y="456883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331029" y="445948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07998" y="418282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333410" y="462733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0" idx="6"/>
            <a:endCxn id="15" idx="2"/>
          </p:cNvCxnSpPr>
          <p:nvPr/>
        </p:nvCxnSpPr>
        <p:spPr>
          <a:xfrm>
            <a:off x="5801994" y="3950335"/>
            <a:ext cx="3504725" cy="190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6"/>
            <a:endCxn id="17" idx="2"/>
          </p:cNvCxnSpPr>
          <p:nvPr/>
        </p:nvCxnSpPr>
        <p:spPr>
          <a:xfrm>
            <a:off x="5800892" y="4022326"/>
            <a:ext cx="3507106" cy="18335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" idx="6"/>
            <a:endCxn id="16" idx="2"/>
          </p:cNvCxnSpPr>
          <p:nvPr/>
        </p:nvCxnSpPr>
        <p:spPr>
          <a:xfrm>
            <a:off x="5800892" y="4329948"/>
            <a:ext cx="3530137" cy="15240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4" idx="6"/>
            <a:endCxn id="18" idx="2"/>
          </p:cNvCxnSpPr>
          <p:nvPr/>
        </p:nvCxnSpPr>
        <p:spPr>
          <a:xfrm>
            <a:off x="5803276" y="4591691"/>
            <a:ext cx="3530134" cy="5850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03" y="3845577"/>
                <a:ext cx="647700" cy="307777"/>
              </a:xfrm>
              <a:prstGeom prst="rect">
                <a:avLst/>
              </a:prstGeom>
              <a:blipFill>
                <a:blip r:embed="rId6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61" y="4153199"/>
                <a:ext cx="647700" cy="307777"/>
              </a:xfrm>
              <a:prstGeom prst="rect">
                <a:avLst/>
              </a:prstGeom>
              <a:blipFill>
                <a:blip r:embed="rId7"/>
                <a:stretch>
                  <a:fillRect r="-18868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4651031"/>
                <a:ext cx="647700" cy="307777"/>
              </a:xfrm>
              <a:prstGeom prst="rect">
                <a:avLst/>
              </a:prstGeom>
              <a:blipFill>
                <a:blip r:embed="rId8"/>
                <a:stretch>
                  <a:fillRect r="-1886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blipFill>
                <a:blip r:embed="rId9"/>
                <a:stretch>
                  <a:fillRect r="-17925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341" y="4034187"/>
                <a:ext cx="647700" cy="314702"/>
              </a:xfrm>
              <a:prstGeom prst="rect">
                <a:avLst/>
              </a:prstGeom>
              <a:blipFill>
                <a:blip r:embed="rId10"/>
                <a:stretch>
                  <a:fillRect r="-17757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222" y="4274384"/>
                <a:ext cx="647700" cy="314702"/>
              </a:xfrm>
              <a:prstGeom prst="rect">
                <a:avLst/>
              </a:prstGeom>
              <a:blipFill>
                <a:blip r:embed="rId11"/>
                <a:stretch>
                  <a:fillRect r="-18868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91" y="4644650"/>
                <a:ext cx="647700" cy="314702"/>
              </a:xfrm>
              <a:prstGeom prst="rect">
                <a:avLst/>
              </a:prstGeom>
              <a:blipFill>
                <a:blip r:embed="rId12"/>
                <a:stretch>
                  <a:fillRect r="-17757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40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grpSp>
        <p:nvGrpSpPr>
          <p:cNvPr id="92" name="그룹 91"/>
          <p:cNvGrpSpPr/>
          <p:nvPr/>
        </p:nvGrpSpPr>
        <p:grpSpPr>
          <a:xfrm>
            <a:off x="3052340" y="785193"/>
            <a:ext cx="3914992" cy="5130622"/>
            <a:chOff x="3052340" y="785193"/>
            <a:chExt cx="3914992" cy="5130622"/>
          </a:xfrm>
        </p:grpSpPr>
        <p:cxnSp>
          <p:nvCxnSpPr>
            <p:cNvPr id="59" name="직선 연결선 58"/>
            <p:cNvCxnSpPr/>
            <p:nvPr/>
          </p:nvCxnSpPr>
          <p:spPr>
            <a:xfrm flipH="1">
              <a:off x="3670083" y="785193"/>
              <a:ext cx="1522237" cy="435684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>
              <a:off x="3670082" y="1901299"/>
              <a:ext cx="1788118" cy="32407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3670081" y="1901299"/>
              <a:ext cx="3033927" cy="32407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3670080" y="785193"/>
              <a:ext cx="3297252" cy="435684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다리꼴 70"/>
            <p:cNvSpPr/>
            <p:nvPr/>
          </p:nvSpPr>
          <p:spPr>
            <a:xfrm flipV="1">
              <a:off x="4476202" y="2914030"/>
              <a:ext cx="767104" cy="747711"/>
            </a:xfrm>
            <a:custGeom>
              <a:avLst/>
              <a:gdLst>
                <a:gd name="connsiteX0" fmla="*/ 0 w 824254"/>
                <a:gd name="connsiteY0" fmla="*/ 781049 h 781049"/>
                <a:gd name="connsiteX1" fmla="*/ 195262 w 824254"/>
                <a:gd name="connsiteY1" fmla="*/ 0 h 781049"/>
                <a:gd name="connsiteX2" fmla="*/ 628992 w 824254"/>
                <a:gd name="connsiteY2" fmla="*/ 0 h 781049"/>
                <a:gd name="connsiteX3" fmla="*/ 824254 w 824254"/>
                <a:gd name="connsiteY3" fmla="*/ 781049 h 781049"/>
                <a:gd name="connsiteX4" fmla="*/ 0 w 824254"/>
                <a:gd name="connsiteY4" fmla="*/ 781049 h 781049"/>
                <a:gd name="connsiteX0" fmla="*/ 0 w 824254"/>
                <a:gd name="connsiteY0" fmla="*/ 781049 h 781049"/>
                <a:gd name="connsiteX1" fmla="*/ 195262 w 824254"/>
                <a:gd name="connsiteY1" fmla="*/ 0 h 781049"/>
                <a:gd name="connsiteX2" fmla="*/ 628992 w 824254"/>
                <a:gd name="connsiteY2" fmla="*/ 0 h 781049"/>
                <a:gd name="connsiteX3" fmla="*/ 824254 w 824254"/>
                <a:gd name="connsiteY3" fmla="*/ 676274 h 781049"/>
                <a:gd name="connsiteX4" fmla="*/ 0 w 824254"/>
                <a:gd name="connsiteY4" fmla="*/ 781049 h 781049"/>
                <a:gd name="connsiteX0" fmla="*/ 0 w 824254"/>
                <a:gd name="connsiteY0" fmla="*/ 781049 h 781049"/>
                <a:gd name="connsiteX1" fmla="*/ 138112 w 824254"/>
                <a:gd name="connsiteY1" fmla="*/ 142875 h 781049"/>
                <a:gd name="connsiteX2" fmla="*/ 628992 w 824254"/>
                <a:gd name="connsiteY2" fmla="*/ 0 h 781049"/>
                <a:gd name="connsiteX3" fmla="*/ 824254 w 824254"/>
                <a:gd name="connsiteY3" fmla="*/ 676274 h 781049"/>
                <a:gd name="connsiteX4" fmla="*/ 0 w 824254"/>
                <a:gd name="connsiteY4" fmla="*/ 781049 h 781049"/>
                <a:gd name="connsiteX0" fmla="*/ 0 w 824254"/>
                <a:gd name="connsiteY0" fmla="*/ 800099 h 800099"/>
                <a:gd name="connsiteX1" fmla="*/ 138112 w 824254"/>
                <a:gd name="connsiteY1" fmla="*/ 161925 h 800099"/>
                <a:gd name="connsiteX2" fmla="*/ 600417 w 824254"/>
                <a:gd name="connsiteY2" fmla="*/ 0 h 800099"/>
                <a:gd name="connsiteX3" fmla="*/ 824254 w 824254"/>
                <a:gd name="connsiteY3" fmla="*/ 695324 h 800099"/>
                <a:gd name="connsiteX4" fmla="*/ 0 w 824254"/>
                <a:gd name="connsiteY4" fmla="*/ 800099 h 800099"/>
                <a:gd name="connsiteX0" fmla="*/ 0 w 805204"/>
                <a:gd name="connsiteY0" fmla="*/ 766761 h 766761"/>
                <a:gd name="connsiteX1" fmla="*/ 119062 w 805204"/>
                <a:gd name="connsiteY1" fmla="*/ 161925 h 766761"/>
                <a:gd name="connsiteX2" fmla="*/ 581367 w 805204"/>
                <a:gd name="connsiteY2" fmla="*/ 0 h 766761"/>
                <a:gd name="connsiteX3" fmla="*/ 805204 w 805204"/>
                <a:gd name="connsiteY3" fmla="*/ 695324 h 766761"/>
                <a:gd name="connsiteX4" fmla="*/ 0 w 805204"/>
                <a:gd name="connsiteY4" fmla="*/ 766761 h 766761"/>
                <a:gd name="connsiteX0" fmla="*/ 0 w 805204"/>
                <a:gd name="connsiteY0" fmla="*/ 766761 h 766761"/>
                <a:gd name="connsiteX1" fmla="*/ 123825 w 805204"/>
                <a:gd name="connsiteY1" fmla="*/ 195263 h 766761"/>
                <a:gd name="connsiteX2" fmla="*/ 581367 w 805204"/>
                <a:gd name="connsiteY2" fmla="*/ 0 h 766761"/>
                <a:gd name="connsiteX3" fmla="*/ 805204 w 805204"/>
                <a:gd name="connsiteY3" fmla="*/ 695324 h 766761"/>
                <a:gd name="connsiteX4" fmla="*/ 0 w 805204"/>
                <a:gd name="connsiteY4" fmla="*/ 766761 h 766761"/>
                <a:gd name="connsiteX0" fmla="*/ 0 w 767104"/>
                <a:gd name="connsiteY0" fmla="*/ 766761 h 766761"/>
                <a:gd name="connsiteX1" fmla="*/ 123825 w 767104"/>
                <a:gd name="connsiteY1" fmla="*/ 195263 h 766761"/>
                <a:gd name="connsiteX2" fmla="*/ 581367 w 767104"/>
                <a:gd name="connsiteY2" fmla="*/ 0 h 766761"/>
                <a:gd name="connsiteX3" fmla="*/ 767104 w 767104"/>
                <a:gd name="connsiteY3" fmla="*/ 600074 h 766761"/>
                <a:gd name="connsiteX4" fmla="*/ 0 w 767104"/>
                <a:gd name="connsiteY4" fmla="*/ 766761 h 766761"/>
                <a:gd name="connsiteX0" fmla="*/ 0 w 767104"/>
                <a:gd name="connsiteY0" fmla="*/ 757236 h 757236"/>
                <a:gd name="connsiteX1" fmla="*/ 123825 w 767104"/>
                <a:gd name="connsiteY1" fmla="*/ 185738 h 757236"/>
                <a:gd name="connsiteX2" fmla="*/ 605179 w 767104"/>
                <a:gd name="connsiteY2" fmla="*/ 0 h 757236"/>
                <a:gd name="connsiteX3" fmla="*/ 767104 w 767104"/>
                <a:gd name="connsiteY3" fmla="*/ 590549 h 757236"/>
                <a:gd name="connsiteX4" fmla="*/ 0 w 767104"/>
                <a:gd name="connsiteY4" fmla="*/ 757236 h 757236"/>
                <a:gd name="connsiteX0" fmla="*/ 0 w 767104"/>
                <a:gd name="connsiteY0" fmla="*/ 747711 h 747711"/>
                <a:gd name="connsiteX1" fmla="*/ 123825 w 767104"/>
                <a:gd name="connsiteY1" fmla="*/ 176213 h 747711"/>
                <a:gd name="connsiteX2" fmla="*/ 576604 w 767104"/>
                <a:gd name="connsiteY2" fmla="*/ 0 h 747711"/>
                <a:gd name="connsiteX3" fmla="*/ 767104 w 767104"/>
                <a:gd name="connsiteY3" fmla="*/ 581024 h 747711"/>
                <a:gd name="connsiteX4" fmla="*/ 0 w 767104"/>
                <a:gd name="connsiteY4" fmla="*/ 747711 h 74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104" h="747711">
                  <a:moveTo>
                    <a:pt x="0" y="747711"/>
                  </a:moveTo>
                  <a:lnTo>
                    <a:pt x="123825" y="176213"/>
                  </a:lnTo>
                  <a:lnTo>
                    <a:pt x="576604" y="0"/>
                  </a:lnTo>
                  <a:lnTo>
                    <a:pt x="767104" y="581024"/>
                  </a:lnTo>
                  <a:lnTo>
                    <a:pt x="0" y="74771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5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37329">
              <a:off x="3052340" y="4807720"/>
              <a:ext cx="1108095" cy="1108095"/>
            </a:xfrm>
            <a:prstGeom prst="rect">
              <a:avLst/>
            </a:prstGeom>
          </p:spPr>
        </p:pic>
        <p:sp>
          <p:nvSpPr>
            <p:cNvPr id="51" name="사다리꼴 50"/>
            <p:cNvSpPr/>
            <p:nvPr/>
          </p:nvSpPr>
          <p:spPr>
            <a:xfrm flipV="1">
              <a:off x="5192319" y="785193"/>
              <a:ext cx="1775012" cy="1116106"/>
            </a:xfrm>
            <a:prstGeom prst="trapezoi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데이터 51"/>
            <p:cNvSpPr/>
            <p:nvPr/>
          </p:nvSpPr>
          <p:spPr>
            <a:xfrm rot="1084959" flipH="1">
              <a:off x="3812836" y="2555021"/>
              <a:ext cx="2178424" cy="1465730"/>
            </a:xfrm>
            <a:prstGeom prst="flowChartInputOutpu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187044" y="785193"/>
            <a:ext cx="4771601" cy="5368361"/>
            <a:chOff x="5187044" y="785193"/>
            <a:chExt cx="4771601" cy="5368361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5187044" y="785193"/>
              <a:ext cx="4120832" cy="4743449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458200" y="1901299"/>
              <a:ext cx="3849676" cy="3627343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967331" y="785193"/>
              <a:ext cx="2340545" cy="4743449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684565" y="1901299"/>
              <a:ext cx="2623311" cy="3627343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사다리꼴 70"/>
            <p:cNvSpPr/>
            <p:nvPr/>
          </p:nvSpPr>
          <p:spPr>
            <a:xfrm flipV="1">
              <a:off x="7709336" y="3487491"/>
              <a:ext cx="599464" cy="694371"/>
            </a:xfrm>
            <a:custGeom>
              <a:avLst/>
              <a:gdLst>
                <a:gd name="connsiteX0" fmla="*/ 0 w 824254"/>
                <a:gd name="connsiteY0" fmla="*/ 781049 h 781049"/>
                <a:gd name="connsiteX1" fmla="*/ 195262 w 824254"/>
                <a:gd name="connsiteY1" fmla="*/ 0 h 781049"/>
                <a:gd name="connsiteX2" fmla="*/ 628992 w 824254"/>
                <a:gd name="connsiteY2" fmla="*/ 0 h 781049"/>
                <a:gd name="connsiteX3" fmla="*/ 824254 w 824254"/>
                <a:gd name="connsiteY3" fmla="*/ 781049 h 781049"/>
                <a:gd name="connsiteX4" fmla="*/ 0 w 824254"/>
                <a:gd name="connsiteY4" fmla="*/ 781049 h 781049"/>
                <a:gd name="connsiteX0" fmla="*/ 0 w 824254"/>
                <a:gd name="connsiteY0" fmla="*/ 781049 h 781049"/>
                <a:gd name="connsiteX1" fmla="*/ 195262 w 824254"/>
                <a:gd name="connsiteY1" fmla="*/ 0 h 781049"/>
                <a:gd name="connsiteX2" fmla="*/ 628992 w 824254"/>
                <a:gd name="connsiteY2" fmla="*/ 0 h 781049"/>
                <a:gd name="connsiteX3" fmla="*/ 824254 w 824254"/>
                <a:gd name="connsiteY3" fmla="*/ 676274 h 781049"/>
                <a:gd name="connsiteX4" fmla="*/ 0 w 824254"/>
                <a:gd name="connsiteY4" fmla="*/ 781049 h 781049"/>
                <a:gd name="connsiteX0" fmla="*/ 0 w 824254"/>
                <a:gd name="connsiteY0" fmla="*/ 781049 h 781049"/>
                <a:gd name="connsiteX1" fmla="*/ 138112 w 824254"/>
                <a:gd name="connsiteY1" fmla="*/ 142875 h 781049"/>
                <a:gd name="connsiteX2" fmla="*/ 628992 w 824254"/>
                <a:gd name="connsiteY2" fmla="*/ 0 h 781049"/>
                <a:gd name="connsiteX3" fmla="*/ 824254 w 824254"/>
                <a:gd name="connsiteY3" fmla="*/ 676274 h 781049"/>
                <a:gd name="connsiteX4" fmla="*/ 0 w 824254"/>
                <a:gd name="connsiteY4" fmla="*/ 781049 h 781049"/>
                <a:gd name="connsiteX0" fmla="*/ 0 w 824254"/>
                <a:gd name="connsiteY0" fmla="*/ 800099 h 800099"/>
                <a:gd name="connsiteX1" fmla="*/ 138112 w 824254"/>
                <a:gd name="connsiteY1" fmla="*/ 161925 h 800099"/>
                <a:gd name="connsiteX2" fmla="*/ 600417 w 824254"/>
                <a:gd name="connsiteY2" fmla="*/ 0 h 800099"/>
                <a:gd name="connsiteX3" fmla="*/ 824254 w 824254"/>
                <a:gd name="connsiteY3" fmla="*/ 695324 h 800099"/>
                <a:gd name="connsiteX4" fmla="*/ 0 w 824254"/>
                <a:gd name="connsiteY4" fmla="*/ 800099 h 800099"/>
                <a:gd name="connsiteX0" fmla="*/ 0 w 805204"/>
                <a:gd name="connsiteY0" fmla="*/ 766761 h 766761"/>
                <a:gd name="connsiteX1" fmla="*/ 119062 w 805204"/>
                <a:gd name="connsiteY1" fmla="*/ 161925 h 766761"/>
                <a:gd name="connsiteX2" fmla="*/ 581367 w 805204"/>
                <a:gd name="connsiteY2" fmla="*/ 0 h 766761"/>
                <a:gd name="connsiteX3" fmla="*/ 805204 w 805204"/>
                <a:gd name="connsiteY3" fmla="*/ 695324 h 766761"/>
                <a:gd name="connsiteX4" fmla="*/ 0 w 805204"/>
                <a:gd name="connsiteY4" fmla="*/ 766761 h 766761"/>
                <a:gd name="connsiteX0" fmla="*/ 0 w 805204"/>
                <a:gd name="connsiteY0" fmla="*/ 766761 h 766761"/>
                <a:gd name="connsiteX1" fmla="*/ 123825 w 805204"/>
                <a:gd name="connsiteY1" fmla="*/ 195263 h 766761"/>
                <a:gd name="connsiteX2" fmla="*/ 581367 w 805204"/>
                <a:gd name="connsiteY2" fmla="*/ 0 h 766761"/>
                <a:gd name="connsiteX3" fmla="*/ 805204 w 805204"/>
                <a:gd name="connsiteY3" fmla="*/ 695324 h 766761"/>
                <a:gd name="connsiteX4" fmla="*/ 0 w 805204"/>
                <a:gd name="connsiteY4" fmla="*/ 766761 h 766761"/>
                <a:gd name="connsiteX0" fmla="*/ 0 w 767104"/>
                <a:gd name="connsiteY0" fmla="*/ 766761 h 766761"/>
                <a:gd name="connsiteX1" fmla="*/ 123825 w 767104"/>
                <a:gd name="connsiteY1" fmla="*/ 195263 h 766761"/>
                <a:gd name="connsiteX2" fmla="*/ 581367 w 767104"/>
                <a:gd name="connsiteY2" fmla="*/ 0 h 766761"/>
                <a:gd name="connsiteX3" fmla="*/ 767104 w 767104"/>
                <a:gd name="connsiteY3" fmla="*/ 600074 h 766761"/>
                <a:gd name="connsiteX4" fmla="*/ 0 w 767104"/>
                <a:gd name="connsiteY4" fmla="*/ 766761 h 766761"/>
                <a:gd name="connsiteX0" fmla="*/ 0 w 767104"/>
                <a:gd name="connsiteY0" fmla="*/ 757236 h 757236"/>
                <a:gd name="connsiteX1" fmla="*/ 123825 w 767104"/>
                <a:gd name="connsiteY1" fmla="*/ 185738 h 757236"/>
                <a:gd name="connsiteX2" fmla="*/ 605179 w 767104"/>
                <a:gd name="connsiteY2" fmla="*/ 0 h 757236"/>
                <a:gd name="connsiteX3" fmla="*/ 767104 w 767104"/>
                <a:gd name="connsiteY3" fmla="*/ 590549 h 757236"/>
                <a:gd name="connsiteX4" fmla="*/ 0 w 767104"/>
                <a:gd name="connsiteY4" fmla="*/ 757236 h 757236"/>
                <a:gd name="connsiteX0" fmla="*/ 0 w 767104"/>
                <a:gd name="connsiteY0" fmla="*/ 747711 h 747711"/>
                <a:gd name="connsiteX1" fmla="*/ 123825 w 767104"/>
                <a:gd name="connsiteY1" fmla="*/ 176213 h 747711"/>
                <a:gd name="connsiteX2" fmla="*/ 576604 w 767104"/>
                <a:gd name="connsiteY2" fmla="*/ 0 h 747711"/>
                <a:gd name="connsiteX3" fmla="*/ 767104 w 767104"/>
                <a:gd name="connsiteY3" fmla="*/ 581024 h 747711"/>
                <a:gd name="connsiteX4" fmla="*/ 0 w 767104"/>
                <a:gd name="connsiteY4" fmla="*/ 747711 h 747711"/>
                <a:gd name="connsiteX0" fmla="*/ 0 w 751864"/>
                <a:gd name="connsiteY0" fmla="*/ 587691 h 587691"/>
                <a:gd name="connsiteX1" fmla="*/ 108585 w 751864"/>
                <a:gd name="connsiteY1" fmla="*/ 176213 h 587691"/>
                <a:gd name="connsiteX2" fmla="*/ 561364 w 751864"/>
                <a:gd name="connsiteY2" fmla="*/ 0 h 587691"/>
                <a:gd name="connsiteX3" fmla="*/ 751864 w 751864"/>
                <a:gd name="connsiteY3" fmla="*/ 581024 h 587691"/>
                <a:gd name="connsiteX4" fmla="*/ 0 w 751864"/>
                <a:gd name="connsiteY4" fmla="*/ 587691 h 587691"/>
                <a:gd name="connsiteX0" fmla="*/ 0 w 599464"/>
                <a:gd name="connsiteY0" fmla="*/ 587691 h 802004"/>
                <a:gd name="connsiteX1" fmla="*/ 108585 w 599464"/>
                <a:gd name="connsiteY1" fmla="*/ 176213 h 802004"/>
                <a:gd name="connsiteX2" fmla="*/ 561364 w 599464"/>
                <a:gd name="connsiteY2" fmla="*/ 0 h 802004"/>
                <a:gd name="connsiteX3" fmla="*/ 599464 w 599464"/>
                <a:gd name="connsiteY3" fmla="*/ 802004 h 802004"/>
                <a:gd name="connsiteX4" fmla="*/ 0 w 599464"/>
                <a:gd name="connsiteY4" fmla="*/ 587691 h 802004"/>
                <a:gd name="connsiteX0" fmla="*/ 0 w 599464"/>
                <a:gd name="connsiteY0" fmla="*/ 411478 h 625791"/>
                <a:gd name="connsiteX1" fmla="*/ 108585 w 599464"/>
                <a:gd name="connsiteY1" fmla="*/ 0 h 625791"/>
                <a:gd name="connsiteX2" fmla="*/ 508024 w 599464"/>
                <a:gd name="connsiteY2" fmla="*/ 98107 h 625791"/>
                <a:gd name="connsiteX3" fmla="*/ 599464 w 599464"/>
                <a:gd name="connsiteY3" fmla="*/ 625791 h 625791"/>
                <a:gd name="connsiteX4" fmla="*/ 0 w 599464"/>
                <a:gd name="connsiteY4" fmla="*/ 411478 h 625791"/>
                <a:gd name="connsiteX0" fmla="*/ 0 w 599464"/>
                <a:gd name="connsiteY0" fmla="*/ 472438 h 686751"/>
                <a:gd name="connsiteX1" fmla="*/ 161925 w 599464"/>
                <a:gd name="connsiteY1" fmla="*/ 0 h 686751"/>
                <a:gd name="connsiteX2" fmla="*/ 508024 w 599464"/>
                <a:gd name="connsiteY2" fmla="*/ 159067 h 686751"/>
                <a:gd name="connsiteX3" fmla="*/ 599464 w 599464"/>
                <a:gd name="connsiteY3" fmla="*/ 686751 h 686751"/>
                <a:gd name="connsiteX4" fmla="*/ 0 w 599464"/>
                <a:gd name="connsiteY4" fmla="*/ 472438 h 686751"/>
                <a:gd name="connsiteX0" fmla="*/ 0 w 599464"/>
                <a:gd name="connsiteY0" fmla="*/ 525778 h 740091"/>
                <a:gd name="connsiteX1" fmla="*/ 207645 w 599464"/>
                <a:gd name="connsiteY1" fmla="*/ 0 h 740091"/>
                <a:gd name="connsiteX2" fmla="*/ 508024 w 599464"/>
                <a:gd name="connsiteY2" fmla="*/ 212407 h 740091"/>
                <a:gd name="connsiteX3" fmla="*/ 599464 w 599464"/>
                <a:gd name="connsiteY3" fmla="*/ 740091 h 740091"/>
                <a:gd name="connsiteX4" fmla="*/ 0 w 599464"/>
                <a:gd name="connsiteY4" fmla="*/ 525778 h 740091"/>
                <a:gd name="connsiteX0" fmla="*/ 0 w 599464"/>
                <a:gd name="connsiteY0" fmla="*/ 480058 h 694371"/>
                <a:gd name="connsiteX1" fmla="*/ 184785 w 599464"/>
                <a:gd name="connsiteY1" fmla="*/ 0 h 694371"/>
                <a:gd name="connsiteX2" fmla="*/ 508024 w 599464"/>
                <a:gd name="connsiteY2" fmla="*/ 166687 h 694371"/>
                <a:gd name="connsiteX3" fmla="*/ 599464 w 599464"/>
                <a:gd name="connsiteY3" fmla="*/ 694371 h 694371"/>
                <a:gd name="connsiteX4" fmla="*/ 0 w 599464"/>
                <a:gd name="connsiteY4" fmla="*/ 480058 h 69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64" h="694371">
                  <a:moveTo>
                    <a:pt x="0" y="480058"/>
                  </a:moveTo>
                  <a:lnTo>
                    <a:pt x="184785" y="0"/>
                  </a:lnTo>
                  <a:lnTo>
                    <a:pt x="508024" y="166687"/>
                  </a:lnTo>
                  <a:lnTo>
                    <a:pt x="599464" y="694371"/>
                  </a:lnTo>
                  <a:lnTo>
                    <a:pt x="0" y="48005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5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23529">
              <a:off x="8850550" y="5045459"/>
              <a:ext cx="1108095" cy="1108095"/>
            </a:xfrm>
            <a:prstGeom prst="rect">
              <a:avLst/>
            </a:prstGeom>
          </p:spPr>
        </p:pic>
        <p:sp>
          <p:nvSpPr>
            <p:cNvPr id="54" name="순서도: 데이터 53"/>
            <p:cNvSpPr/>
            <p:nvPr/>
          </p:nvSpPr>
          <p:spPr>
            <a:xfrm rot="20515041">
              <a:off x="6955233" y="3217192"/>
              <a:ext cx="2178424" cy="1465730"/>
            </a:xfrm>
            <a:prstGeom prst="flowChartInputOutpu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4966739" y="3566021"/>
            <a:ext cx="3342062" cy="551886"/>
            <a:chOff x="4966739" y="3566021"/>
            <a:chExt cx="3342062" cy="551886"/>
          </a:xfrm>
        </p:grpSpPr>
        <p:sp>
          <p:nvSpPr>
            <p:cNvPr id="96" name="타원 95"/>
            <p:cNvSpPr/>
            <p:nvPr/>
          </p:nvSpPr>
          <p:spPr>
            <a:xfrm>
              <a:off x="4966739" y="3566021"/>
              <a:ext cx="157844" cy="1689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8150957" y="3948942"/>
              <a:ext cx="157844" cy="1689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화살표 연결선 101"/>
            <p:cNvCxnSpPr>
              <a:stCxn id="96" idx="4"/>
              <a:endCxn id="97" idx="4"/>
            </p:cNvCxnSpPr>
            <p:nvPr/>
          </p:nvCxnSpPr>
          <p:spPr>
            <a:xfrm rot="16200000" flipH="1">
              <a:off x="6446310" y="2334337"/>
              <a:ext cx="382921" cy="3184218"/>
            </a:xfrm>
            <a:prstGeom prst="curvedConnector3">
              <a:avLst>
                <a:gd name="adj1" fmla="val 40446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/>
          <p:cNvGrpSpPr/>
          <p:nvPr/>
        </p:nvGrpSpPr>
        <p:grpSpPr>
          <a:xfrm>
            <a:off x="2748614" y="719440"/>
            <a:ext cx="4282518" cy="2194590"/>
            <a:chOff x="2748614" y="719440"/>
            <a:chExt cx="4282518" cy="2194590"/>
          </a:xfrm>
        </p:grpSpPr>
        <p:grpSp>
          <p:nvGrpSpPr>
            <p:cNvPr id="139" name="그룹 138"/>
            <p:cNvGrpSpPr/>
            <p:nvPr/>
          </p:nvGrpSpPr>
          <p:grpSpPr>
            <a:xfrm>
              <a:off x="2748614" y="719440"/>
              <a:ext cx="2506168" cy="2194590"/>
              <a:chOff x="2748614" y="719440"/>
              <a:chExt cx="2506168" cy="21945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2748614" y="1550020"/>
                    <a:ext cx="65942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3200" b="1" dirty="0"/>
                  </a:p>
                </p:txBody>
              </p:sp>
            </mc:Choice>
            <mc:Fallback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8614" y="1550020"/>
                    <a:ext cx="659428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직선 화살표 연결선 122"/>
              <p:cNvCxnSpPr>
                <a:endCxn id="71" idx="0"/>
              </p:cNvCxnSpPr>
              <p:nvPr/>
            </p:nvCxnSpPr>
            <p:spPr>
              <a:xfrm rot="5400000">
                <a:off x="3760001" y="1486987"/>
                <a:ext cx="2143244" cy="710842"/>
              </a:xfrm>
              <a:prstGeom prst="curvedConnector4">
                <a:avLst>
                  <a:gd name="adj1" fmla="val -1108"/>
                  <a:gd name="adj2" fmla="val 239978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타원 130"/>
              <p:cNvSpPr/>
              <p:nvPr/>
            </p:nvSpPr>
            <p:spPr>
              <a:xfrm>
                <a:off x="5133534" y="719440"/>
                <a:ext cx="121248" cy="1229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1" name="타원 140"/>
            <p:cNvSpPr/>
            <p:nvPr/>
          </p:nvSpPr>
          <p:spPr>
            <a:xfrm>
              <a:off x="5414123" y="1832614"/>
              <a:ext cx="121248" cy="1229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/>
            <p:cNvSpPr/>
            <p:nvPr/>
          </p:nvSpPr>
          <p:spPr>
            <a:xfrm>
              <a:off x="6637770" y="1843300"/>
              <a:ext cx="121248" cy="1229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/>
            <p:cNvSpPr/>
            <p:nvPr/>
          </p:nvSpPr>
          <p:spPr>
            <a:xfrm>
              <a:off x="6909884" y="721066"/>
              <a:ext cx="121248" cy="1229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5133534" y="716508"/>
            <a:ext cx="4684059" cy="2770983"/>
            <a:chOff x="5133534" y="716508"/>
            <a:chExt cx="4684059" cy="2770983"/>
          </a:xfrm>
        </p:grpSpPr>
        <p:sp>
          <p:nvSpPr>
            <p:cNvPr id="147" name="타원 146"/>
            <p:cNvSpPr/>
            <p:nvPr/>
          </p:nvSpPr>
          <p:spPr>
            <a:xfrm>
              <a:off x="6629555" y="1842462"/>
              <a:ext cx="121248" cy="1229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8" name="그룹 147"/>
            <p:cNvGrpSpPr/>
            <p:nvPr/>
          </p:nvGrpSpPr>
          <p:grpSpPr>
            <a:xfrm>
              <a:off x="5133534" y="716508"/>
              <a:ext cx="4684059" cy="2770983"/>
              <a:chOff x="5133534" y="716508"/>
              <a:chExt cx="4684059" cy="2770983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6901092" y="719991"/>
                <a:ext cx="2916501" cy="2767500"/>
                <a:chOff x="6901092" y="719991"/>
                <a:chExt cx="2916501" cy="276750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9158165" y="1668363"/>
                      <a:ext cx="6594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3200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3200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3200" b="1" dirty="0">
                        <a:solidFill>
                          <a:schemeClr val="accent3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58165" y="1668363"/>
                      <a:ext cx="659428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3" name="직선 화살표 연결선 132"/>
                <p:cNvCxnSpPr>
                  <a:endCxn id="84" idx="3"/>
                </p:cNvCxnSpPr>
                <p:nvPr/>
              </p:nvCxnSpPr>
              <p:spPr>
                <a:xfrm rot="16200000" flipH="1">
                  <a:off x="6300092" y="1478783"/>
                  <a:ext cx="2675608" cy="1341808"/>
                </a:xfrm>
                <a:prstGeom prst="curvedConnector4">
                  <a:avLst>
                    <a:gd name="adj1" fmla="val -195"/>
                    <a:gd name="adj2" fmla="val 156789"/>
                  </a:avLst>
                </a:prstGeom>
                <a:ln w="28575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타원 135"/>
                <p:cNvSpPr/>
                <p:nvPr/>
              </p:nvSpPr>
              <p:spPr>
                <a:xfrm>
                  <a:off x="6901092" y="719991"/>
                  <a:ext cx="121248" cy="1229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타원 144"/>
              <p:cNvSpPr/>
              <p:nvPr/>
            </p:nvSpPr>
            <p:spPr>
              <a:xfrm>
                <a:off x="5133534" y="716508"/>
                <a:ext cx="121248" cy="1229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5418483" y="1832613"/>
                <a:ext cx="121248" cy="1229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4" name="그룹 213"/>
          <p:cNvGrpSpPr/>
          <p:nvPr/>
        </p:nvGrpSpPr>
        <p:grpSpPr>
          <a:xfrm>
            <a:off x="7721634" y="3616040"/>
            <a:ext cx="495770" cy="703925"/>
            <a:chOff x="7721634" y="3616040"/>
            <a:chExt cx="495770" cy="703925"/>
          </a:xfrm>
        </p:grpSpPr>
        <p:sp>
          <p:nvSpPr>
            <p:cNvPr id="154" name="타원 153"/>
            <p:cNvSpPr/>
            <p:nvPr/>
          </p:nvSpPr>
          <p:spPr>
            <a:xfrm>
              <a:off x="7761689" y="4013550"/>
              <a:ext cx="308114" cy="3064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7721634" y="3616040"/>
                  <a:ext cx="495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R" b="1" dirty="0" smtClean="0">
                      <a:solidFill>
                        <a:srgbClr val="FF0000"/>
                      </a:solidFill>
                    </a:rPr>
                    <a:t>’</a:t>
                  </a:r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1634" y="3616040"/>
                  <a:ext cx="495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r="-2469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TextBox 155"/>
          <p:cNvSpPr txBox="1"/>
          <p:nvPr/>
        </p:nvSpPr>
        <p:spPr>
          <a:xfrm rot="833526">
            <a:off x="5316807" y="3837027"/>
            <a:ext cx="30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solidFill>
                  <a:schemeClr val="accent5"/>
                </a:solidFill>
              </a:rPr>
              <a:t>A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 rot="20766474" flipH="1">
            <a:off x="7247878" y="4533088"/>
            <a:ext cx="30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smtClean="0">
                <a:solidFill>
                  <a:schemeClr val="accent5"/>
                </a:solidFill>
              </a:rPr>
              <a:t>B</a:t>
            </a:r>
            <a:endParaRPr lang="ko-KR" altLang="en-US" i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Box 204"/>
              <p:cNvSpPr txBox="1"/>
              <p:nvPr/>
            </p:nvSpPr>
            <p:spPr>
              <a:xfrm>
                <a:off x="2462385" y="4120881"/>
                <a:ext cx="1142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385" y="4120881"/>
                <a:ext cx="1142365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/>
              <p:cNvSpPr txBox="1"/>
              <p:nvPr/>
            </p:nvSpPr>
            <p:spPr>
              <a:xfrm>
                <a:off x="9307334" y="4105819"/>
                <a:ext cx="1481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334" y="4105819"/>
                <a:ext cx="148113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" name="그룹 214"/>
          <p:cNvGrpSpPr/>
          <p:nvPr/>
        </p:nvGrpSpPr>
        <p:grpSpPr>
          <a:xfrm>
            <a:off x="5671682" y="5392246"/>
            <a:ext cx="2327975" cy="1085791"/>
            <a:chOff x="5671682" y="5392246"/>
            <a:chExt cx="2327975" cy="10857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5671682" y="5392246"/>
                  <a:ext cx="18225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b="1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682" y="5392246"/>
                  <a:ext cx="182250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TextBox 209"/>
                <p:cNvSpPr txBox="1"/>
                <p:nvPr/>
              </p:nvSpPr>
              <p:spPr>
                <a:xfrm>
                  <a:off x="6053363" y="5733417"/>
                  <a:ext cx="1946294" cy="387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0" name="TextBox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363" y="5733417"/>
                  <a:ext cx="1946294" cy="387157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1" name="TextBox 210"/>
                <p:cNvSpPr txBox="1"/>
                <p:nvPr/>
              </p:nvSpPr>
              <p:spPr>
                <a:xfrm>
                  <a:off x="5778609" y="6108705"/>
                  <a:ext cx="18225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1" name="TextBox 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609" y="6108705"/>
                  <a:ext cx="182250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그룹 211"/>
          <p:cNvGrpSpPr/>
          <p:nvPr/>
        </p:nvGrpSpPr>
        <p:grpSpPr>
          <a:xfrm>
            <a:off x="5287486" y="1334500"/>
            <a:ext cx="495770" cy="703925"/>
            <a:chOff x="5287486" y="1334500"/>
            <a:chExt cx="495770" cy="703925"/>
          </a:xfrm>
        </p:grpSpPr>
        <p:sp>
          <p:nvSpPr>
            <p:cNvPr id="150" name="타원 149"/>
            <p:cNvSpPr/>
            <p:nvPr/>
          </p:nvSpPr>
          <p:spPr>
            <a:xfrm>
              <a:off x="5327541" y="1732010"/>
              <a:ext cx="308114" cy="3064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5287486" y="1334500"/>
                  <a:ext cx="495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486" y="1334500"/>
                  <a:ext cx="49577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그룹 212"/>
          <p:cNvGrpSpPr/>
          <p:nvPr/>
        </p:nvGrpSpPr>
        <p:grpSpPr>
          <a:xfrm>
            <a:off x="4368027" y="2948891"/>
            <a:ext cx="495770" cy="703925"/>
            <a:chOff x="4368027" y="2948891"/>
            <a:chExt cx="495770" cy="703925"/>
          </a:xfrm>
        </p:grpSpPr>
        <p:sp>
          <p:nvSpPr>
            <p:cNvPr id="152" name="타원 151"/>
            <p:cNvSpPr/>
            <p:nvPr/>
          </p:nvSpPr>
          <p:spPr>
            <a:xfrm>
              <a:off x="4408082" y="3346401"/>
              <a:ext cx="308114" cy="3064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4368027" y="2948891"/>
                  <a:ext cx="495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027" y="2948891"/>
                  <a:ext cx="49577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001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/>
      <p:bldP spid="2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23" y="2201813"/>
            <a:ext cx="4365487" cy="2458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2201813"/>
            <a:ext cx="4370876" cy="245861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756275" y="39274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6719" y="411797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0" idx="6"/>
            <a:endCxn id="15" idx="2"/>
          </p:cNvCxnSpPr>
          <p:nvPr/>
        </p:nvCxnSpPr>
        <p:spPr>
          <a:xfrm>
            <a:off x="5801994" y="3950335"/>
            <a:ext cx="3504725" cy="1905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88637"/>
                <a:ext cx="647700" cy="307777"/>
              </a:xfrm>
              <a:prstGeom prst="rect">
                <a:avLst/>
              </a:prstGeom>
              <a:blipFill>
                <a:blip r:embed="rId5"/>
                <a:stretch>
                  <a:fillRect r="-1792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72" y="3755527"/>
                <a:ext cx="647700" cy="314702"/>
              </a:xfrm>
              <a:prstGeom prst="rect">
                <a:avLst/>
              </a:prstGeom>
              <a:blipFill>
                <a:blip r:embed="rId6"/>
                <a:stretch>
                  <a:fillRect r="-17925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7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254230"/>
            <a:ext cx="2162175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 smtClean="0"/>
              <a:t>5-6 </a:t>
            </a:r>
            <a:r>
              <a:rPr lang="ko-KR" altLang="en-US" sz="1050" b="1" dirty="0" err="1" smtClean="0"/>
              <a:t>호모그래피</a:t>
            </a:r>
            <a:r>
              <a:rPr lang="ko-KR" altLang="en-US" sz="1050" b="1" dirty="0" smtClean="0"/>
              <a:t> 추정</a:t>
            </a:r>
            <a:endParaRPr lang="ko-KR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122127" y="694592"/>
                <a:ext cx="3842238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27" y="694592"/>
                <a:ext cx="3842238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122127" y="2134678"/>
                <a:ext cx="3842238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06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07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27" y="2134678"/>
                <a:ext cx="3842238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125057" y="3574764"/>
                <a:ext cx="3842238" cy="158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02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06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07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04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05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06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07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057" y="3574764"/>
                <a:ext cx="3842238" cy="1580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아래쪽 화살표 3"/>
          <p:cNvSpPr/>
          <p:nvPr/>
        </p:nvSpPr>
        <p:spPr>
          <a:xfrm>
            <a:off x="6043246" y="1730815"/>
            <a:ext cx="290146" cy="3516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6024195" y="3170901"/>
            <a:ext cx="290146" cy="3516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122127" y="5611039"/>
                <a:ext cx="4300905" cy="574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04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05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06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07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27" y="5611039"/>
                <a:ext cx="4300905" cy="574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아래쪽 화살표 33"/>
          <p:cNvSpPr/>
          <p:nvPr/>
        </p:nvSpPr>
        <p:spPr>
          <a:xfrm>
            <a:off x="6024195" y="5207176"/>
            <a:ext cx="290146" cy="3516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510454" y="782515"/>
            <a:ext cx="386861" cy="597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121770" y="782515"/>
            <a:ext cx="386861" cy="597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>
            <a:off x="5285642" y="694590"/>
            <a:ext cx="1676400" cy="984054"/>
          </a:xfrm>
          <a:custGeom>
            <a:avLst/>
            <a:gdLst>
              <a:gd name="connsiteX0" fmla="*/ 107952 w 1676400"/>
              <a:gd name="connsiteY0" fmla="*/ 0 h 984054"/>
              <a:gd name="connsiteX1" fmla="*/ 1568448 w 1676400"/>
              <a:gd name="connsiteY1" fmla="*/ 0 h 984054"/>
              <a:gd name="connsiteX2" fmla="*/ 1676400 w 1676400"/>
              <a:gd name="connsiteY2" fmla="*/ 107952 h 984054"/>
              <a:gd name="connsiteX3" fmla="*/ 1676400 w 1676400"/>
              <a:gd name="connsiteY3" fmla="*/ 539749 h 984054"/>
              <a:gd name="connsiteX4" fmla="*/ 1568448 w 1676400"/>
              <a:gd name="connsiteY4" fmla="*/ 647701 h 984054"/>
              <a:gd name="connsiteX5" fmla="*/ 1076326 w 1676400"/>
              <a:gd name="connsiteY5" fmla="*/ 647701 h 984054"/>
              <a:gd name="connsiteX6" fmla="*/ 1076326 w 1676400"/>
              <a:gd name="connsiteY6" fmla="*/ 820042 h 984054"/>
              <a:gd name="connsiteX7" fmla="*/ 912314 w 1676400"/>
              <a:gd name="connsiteY7" fmla="*/ 984054 h 984054"/>
              <a:gd name="connsiteX8" fmla="*/ 164012 w 1676400"/>
              <a:gd name="connsiteY8" fmla="*/ 984054 h 984054"/>
              <a:gd name="connsiteX9" fmla="*/ 0 w 1676400"/>
              <a:gd name="connsiteY9" fmla="*/ 820042 h 984054"/>
              <a:gd name="connsiteX10" fmla="*/ 0 w 1676400"/>
              <a:gd name="connsiteY10" fmla="*/ 539749 h 984054"/>
              <a:gd name="connsiteX11" fmla="*/ 0 w 1676400"/>
              <a:gd name="connsiteY11" fmla="*/ 164013 h 984054"/>
              <a:gd name="connsiteX12" fmla="*/ 0 w 1676400"/>
              <a:gd name="connsiteY12" fmla="*/ 107952 h 984054"/>
              <a:gd name="connsiteX13" fmla="*/ 107952 w 1676400"/>
              <a:gd name="connsiteY13" fmla="*/ 0 h 98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6400" h="984054">
                <a:moveTo>
                  <a:pt x="107952" y="0"/>
                </a:moveTo>
                <a:lnTo>
                  <a:pt x="1568448" y="0"/>
                </a:lnTo>
                <a:cubicBezTo>
                  <a:pt x="1628068" y="0"/>
                  <a:pt x="1676400" y="48332"/>
                  <a:pt x="1676400" y="107952"/>
                </a:cubicBezTo>
                <a:lnTo>
                  <a:pt x="1676400" y="539749"/>
                </a:lnTo>
                <a:cubicBezTo>
                  <a:pt x="1676400" y="599369"/>
                  <a:pt x="1628068" y="647701"/>
                  <a:pt x="1568448" y="647701"/>
                </a:cubicBezTo>
                <a:lnTo>
                  <a:pt x="1076326" y="647701"/>
                </a:lnTo>
                <a:lnTo>
                  <a:pt x="1076326" y="820042"/>
                </a:lnTo>
                <a:cubicBezTo>
                  <a:pt x="1076326" y="910623"/>
                  <a:pt x="1002895" y="984054"/>
                  <a:pt x="912314" y="984054"/>
                </a:cubicBezTo>
                <a:lnTo>
                  <a:pt x="164012" y="984054"/>
                </a:lnTo>
                <a:cubicBezTo>
                  <a:pt x="73431" y="984054"/>
                  <a:pt x="0" y="910623"/>
                  <a:pt x="0" y="820042"/>
                </a:cubicBezTo>
                <a:lnTo>
                  <a:pt x="0" y="539749"/>
                </a:lnTo>
                <a:lnTo>
                  <a:pt x="0" y="164013"/>
                </a:lnTo>
                <a:lnTo>
                  <a:pt x="0" y="107952"/>
                </a:lnTo>
                <a:cubicBezTo>
                  <a:pt x="0" y="48332"/>
                  <a:pt x="48332" y="0"/>
                  <a:pt x="107952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838701" y="5669280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425441" y="5669280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837505" y="5669280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45381" y="592514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532121" y="592514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964681" y="5669280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7508631" y="566606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7935350" y="566606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028571" y="591340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593916" y="5913409"/>
            <a:ext cx="373380" cy="259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4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 animBg="1"/>
      <p:bldP spid="32" grpId="0" animBg="1"/>
      <p:bldP spid="33" grpId="0"/>
      <p:bldP spid="34" grpId="0" animBg="1"/>
      <p:bldP spid="35" grpId="0" animBg="1"/>
      <p:bldP spid="36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8777</TotalTime>
  <Words>1860</Words>
  <Application>Microsoft Office PowerPoint</Application>
  <PresentationFormat>와이드스크린</PresentationFormat>
  <Paragraphs>175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45</cp:revision>
  <dcterms:created xsi:type="dcterms:W3CDTF">2024-01-15T08:17:38Z</dcterms:created>
  <dcterms:modified xsi:type="dcterms:W3CDTF">2024-01-21T10:34:44Z</dcterms:modified>
</cp:coreProperties>
</file>